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44"/>
  </p:notesMasterIdLst>
  <p:handoutMasterIdLst>
    <p:handoutMasterId r:id="rId45"/>
  </p:handoutMasterIdLst>
  <p:sldIdLst>
    <p:sldId id="261" r:id="rId3"/>
    <p:sldId id="263" r:id="rId4"/>
    <p:sldId id="268" r:id="rId5"/>
    <p:sldId id="308" r:id="rId6"/>
    <p:sldId id="309" r:id="rId7"/>
    <p:sldId id="278" r:id="rId8"/>
    <p:sldId id="279" r:id="rId9"/>
    <p:sldId id="331" r:id="rId10"/>
    <p:sldId id="330" r:id="rId11"/>
    <p:sldId id="281" r:id="rId12"/>
    <p:sldId id="282" r:id="rId13"/>
    <p:sldId id="311" r:id="rId14"/>
    <p:sldId id="284" r:id="rId15"/>
    <p:sldId id="313" r:id="rId16"/>
    <p:sldId id="283" r:id="rId17"/>
    <p:sldId id="312" r:id="rId18"/>
    <p:sldId id="286" r:id="rId19"/>
    <p:sldId id="287" r:id="rId20"/>
    <p:sldId id="314" r:id="rId21"/>
    <p:sldId id="288" r:id="rId22"/>
    <p:sldId id="315" r:id="rId23"/>
    <p:sldId id="316" r:id="rId24"/>
    <p:sldId id="317" r:id="rId25"/>
    <p:sldId id="318" r:id="rId26"/>
    <p:sldId id="319" r:id="rId27"/>
    <p:sldId id="294" r:id="rId28"/>
    <p:sldId id="300" r:id="rId29"/>
    <p:sldId id="301" r:id="rId30"/>
    <p:sldId id="293" r:id="rId31"/>
    <p:sldId id="320" r:id="rId32"/>
    <p:sldId id="321" r:id="rId33"/>
    <p:sldId id="322" r:id="rId34"/>
    <p:sldId id="323" r:id="rId35"/>
    <p:sldId id="333" r:id="rId36"/>
    <p:sldId id="324" r:id="rId37"/>
    <p:sldId id="326" r:id="rId38"/>
    <p:sldId id="327" r:id="rId39"/>
    <p:sldId id="328" r:id="rId40"/>
    <p:sldId id="329" r:id="rId41"/>
    <p:sldId id="307" r:id="rId42"/>
    <p:sldId id="267" r:id="rId43"/>
  </p:sldIdLst>
  <p:sldSz cx="10693400" cy="7561263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6C0F"/>
    <a:srgbClr val="333333"/>
    <a:srgbClr val="403329"/>
    <a:srgbClr val="F19F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844" autoAdjust="0"/>
  </p:normalViewPr>
  <p:slideViewPr>
    <p:cSldViewPr>
      <p:cViewPr>
        <p:scale>
          <a:sx n="71" d="100"/>
          <a:sy n="71" d="100"/>
        </p:scale>
        <p:origin x="-324" y="-57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F8467-E573-4522-9C7E-13EDD2CD9A17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18865E4-8F1B-434A-AF03-9F966249A76F}">
      <dgm:prSet phldrT="[文字]"/>
      <dgm:spPr/>
      <dgm:t>
        <a:bodyPr/>
        <a:lstStyle/>
        <a:p>
          <a:r>
            <a:rPr lang="en-US" altLang="zh-TW" dirty="0" smtClean="0"/>
            <a:t>ETDS</a:t>
          </a:r>
          <a:r>
            <a:rPr lang="zh-TW" altLang="en-US" dirty="0" smtClean="0"/>
            <a:t>上傳書目資料</a:t>
          </a:r>
          <a:r>
            <a:rPr lang="en-US" altLang="zh-TW" dirty="0" smtClean="0"/>
            <a:t>(</a:t>
          </a:r>
          <a:r>
            <a:rPr lang="zh-TW" altLang="en-US" dirty="0" smtClean="0"/>
            <a:t>暫存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480560DD-B046-4F8A-BEDA-9458153FEC71}" type="parTrans" cxnId="{FB6C2483-5E8A-4101-87EB-6EBCCACE4BE9}">
      <dgm:prSet/>
      <dgm:spPr/>
      <dgm:t>
        <a:bodyPr/>
        <a:lstStyle/>
        <a:p>
          <a:endParaRPr lang="zh-TW" altLang="en-US"/>
        </a:p>
      </dgm:t>
    </dgm:pt>
    <dgm:pt modelId="{3E948073-22AC-490B-841C-D7004979A341}" type="sibTrans" cxnId="{FB6C2483-5E8A-4101-87EB-6EBCCACE4BE9}">
      <dgm:prSet/>
      <dgm:spPr/>
      <dgm:t>
        <a:bodyPr/>
        <a:lstStyle/>
        <a:p>
          <a:endParaRPr lang="zh-TW" altLang="en-US"/>
        </a:p>
      </dgm:t>
    </dgm:pt>
    <dgm:pt modelId="{A639A407-8011-4B16-917F-976BB19EBAF8}">
      <dgm:prSet phldrT="[文字]"/>
      <dgm:spPr/>
      <dgm:t>
        <a:bodyPr/>
        <a:lstStyle/>
        <a:p>
          <a:r>
            <a:rPr lang="zh-TW" altLang="en-US" dirty="0" smtClean="0"/>
            <a:t>攜延後公開申請書至典閱組辦理</a:t>
          </a:r>
          <a:endParaRPr lang="zh-TW" altLang="en-US" dirty="0"/>
        </a:p>
      </dgm:t>
    </dgm:pt>
    <dgm:pt modelId="{A99EA142-AD46-4EBC-A0F3-C683BB7DA212}" type="parTrans" cxnId="{AEA8458B-9853-4040-97E0-01693CCB1DE9}">
      <dgm:prSet/>
      <dgm:spPr/>
      <dgm:t>
        <a:bodyPr/>
        <a:lstStyle/>
        <a:p>
          <a:endParaRPr lang="zh-TW" altLang="en-US"/>
        </a:p>
      </dgm:t>
    </dgm:pt>
    <dgm:pt modelId="{EEDBDE65-D372-4032-B74C-BADD125131DE}" type="sibTrans" cxnId="{AEA8458B-9853-4040-97E0-01693CCB1DE9}">
      <dgm:prSet/>
      <dgm:spPr/>
      <dgm:t>
        <a:bodyPr/>
        <a:lstStyle/>
        <a:p>
          <a:endParaRPr lang="zh-TW" altLang="en-US"/>
        </a:p>
      </dgm:t>
    </dgm:pt>
    <dgm:pt modelId="{EDFB401D-9142-40C5-A5B1-67D760AC43DE}">
      <dgm:prSet phldrT="[文字]"/>
      <dgm:spPr/>
      <dgm:t>
        <a:bodyPr/>
        <a:lstStyle/>
        <a:p>
          <a:r>
            <a:rPr lang="zh-TW" altLang="en-US" dirty="0" smtClean="0"/>
            <a:t>提交審核</a:t>
          </a:r>
          <a:endParaRPr lang="zh-TW" altLang="en-US" dirty="0"/>
        </a:p>
      </dgm:t>
    </dgm:pt>
    <dgm:pt modelId="{E2325701-2542-4130-953D-A57F70D2BDB5}" type="parTrans" cxnId="{8848F744-6444-4819-959A-E8371778C3B3}">
      <dgm:prSet/>
      <dgm:spPr/>
      <dgm:t>
        <a:bodyPr/>
        <a:lstStyle/>
        <a:p>
          <a:endParaRPr lang="zh-TW" altLang="en-US"/>
        </a:p>
      </dgm:t>
    </dgm:pt>
    <dgm:pt modelId="{E159985A-974E-4FB4-93A4-F8749E0F8068}" type="sibTrans" cxnId="{8848F744-6444-4819-959A-E8371778C3B3}">
      <dgm:prSet/>
      <dgm:spPr/>
      <dgm:t>
        <a:bodyPr/>
        <a:lstStyle/>
        <a:p>
          <a:endParaRPr lang="zh-TW" altLang="en-US"/>
        </a:p>
      </dgm:t>
    </dgm:pt>
    <dgm:pt modelId="{B4EFFE16-5E26-4141-8131-6E38010A01FD}">
      <dgm:prSet phldrT="[文字]"/>
      <dgm:spPr/>
      <dgm:t>
        <a:bodyPr/>
        <a:lstStyle/>
        <a:p>
          <a:r>
            <a:rPr lang="zh-TW" altLang="en-US" dirty="0" smtClean="0"/>
            <a:t>裝訂論文，除淡江授權書，正本需再加裝國圖延後下架申請書</a:t>
          </a:r>
          <a:endParaRPr lang="zh-TW" altLang="en-US" dirty="0"/>
        </a:p>
      </dgm:t>
    </dgm:pt>
    <dgm:pt modelId="{12DBD612-FCA8-40BB-9243-ED9A49946705}" type="parTrans" cxnId="{E7F3F7DB-563C-46D4-97D9-280A9AB72070}">
      <dgm:prSet/>
      <dgm:spPr/>
      <dgm:t>
        <a:bodyPr/>
        <a:lstStyle/>
        <a:p>
          <a:endParaRPr lang="zh-TW" altLang="en-US"/>
        </a:p>
      </dgm:t>
    </dgm:pt>
    <dgm:pt modelId="{DAC629BF-BDF7-4E14-B69E-9C933A1D1B98}" type="sibTrans" cxnId="{E7F3F7DB-563C-46D4-97D9-280A9AB72070}">
      <dgm:prSet/>
      <dgm:spPr/>
      <dgm:t>
        <a:bodyPr/>
        <a:lstStyle/>
        <a:p>
          <a:endParaRPr lang="zh-TW" altLang="en-US"/>
        </a:p>
      </dgm:t>
    </dgm:pt>
    <dgm:pt modelId="{78346EE1-AB7A-431D-91AB-622F8C99CE84}" type="pres">
      <dgm:prSet presAssocID="{56AF8467-E573-4522-9C7E-13EDD2CD9A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1A052C-FD65-49DF-8928-5FBA456041DD}" type="pres">
      <dgm:prSet presAssocID="{418865E4-8F1B-434A-AF03-9F966249A7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67216C-5605-4663-986B-5508B35373D0}" type="pres">
      <dgm:prSet presAssocID="{3E948073-22AC-490B-841C-D7004979A341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42A828F-45BF-4385-B219-83B8723BD3FA}" type="pres">
      <dgm:prSet presAssocID="{3E948073-22AC-490B-841C-D7004979A341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5596BCC-DFBF-48FA-9095-EBCC773B6D15}" type="pres">
      <dgm:prSet presAssocID="{A639A407-8011-4B16-917F-976BB19EBA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55F58E-A650-464A-8A8A-9E9E4D5679F6}" type="pres">
      <dgm:prSet presAssocID="{EEDBDE65-D372-4032-B74C-BADD125131DE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2BE9317-5B02-4D1A-812C-C38661F6A8BA}" type="pres">
      <dgm:prSet presAssocID="{EEDBDE65-D372-4032-B74C-BADD125131D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D391BA3-BAC2-4F76-A9B4-3252BC0B15F6}" type="pres">
      <dgm:prSet presAssocID="{EDFB401D-9142-40C5-A5B1-67D760AC43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3AECE-D7C3-4CB7-A32C-36B33A1B3591}" type="pres">
      <dgm:prSet presAssocID="{E159985A-974E-4FB4-93A4-F8749E0F806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8D7713FE-3038-4BB6-B958-E0DB2244B471}" type="pres">
      <dgm:prSet presAssocID="{E159985A-974E-4FB4-93A4-F8749E0F806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2690AFC-F4FA-4459-9F55-158228EFE0E6}" type="pres">
      <dgm:prSet presAssocID="{B4EFFE16-5E26-4141-8131-6E38010A01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F3F7DB-563C-46D4-97D9-280A9AB72070}" srcId="{56AF8467-E573-4522-9C7E-13EDD2CD9A17}" destId="{B4EFFE16-5E26-4141-8131-6E38010A01FD}" srcOrd="3" destOrd="0" parTransId="{12DBD612-FCA8-40BB-9243-ED9A49946705}" sibTransId="{DAC629BF-BDF7-4E14-B69E-9C933A1D1B98}"/>
    <dgm:cxn modelId="{8848F744-6444-4819-959A-E8371778C3B3}" srcId="{56AF8467-E573-4522-9C7E-13EDD2CD9A17}" destId="{EDFB401D-9142-40C5-A5B1-67D760AC43DE}" srcOrd="2" destOrd="0" parTransId="{E2325701-2542-4130-953D-A57F70D2BDB5}" sibTransId="{E159985A-974E-4FB4-93A4-F8749E0F8068}"/>
    <dgm:cxn modelId="{5A24E497-490D-4C7F-B754-7875D39A4F3D}" type="presOf" srcId="{E159985A-974E-4FB4-93A4-F8749E0F8068}" destId="{F6E3AECE-D7C3-4CB7-A32C-36B33A1B3591}" srcOrd="0" destOrd="0" presId="urn:microsoft.com/office/officeart/2005/8/layout/process5"/>
    <dgm:cxn modelId="{AEA8458B-9853-4040-97E0-01693CCB1DE9}" srcId="{56AF8467-E573-4522-9C7E-13EDD2CD9A17}" destId="{A639A407-8011-4B16-917F-976BB19EBAF8}" srcOrd="1" destOrd="0" parTransId="{A99EA142-AD46-4EBC-A0F3-C683BB7DA212}" sibTransId="{EEDBDE65-D372-4032-B74C-BADD125131DE}"/>
    <dgm:cxn modelId="{8EDA3EE7-E4DF-4C6D-B752-79C60F79C749}" type="presOf" srcId="{A639A407-8011-4B16-917F-976BB19EBAF8}" destId="{A5596BCC-DFBF-48FA-9095-EBCC773B6D15}" srcOrd="0" destOrd="0" presId="urn:microsoft.com/office/officeart/2005/8/layout/process5"/>
    <dgm:cxn modelId="{ABE5C13C-881B-40F7-AFDB-C5EDC08EE983}" type="presOf" srcId="{EEDBDE65-D372-4032-B74C-BADD125131DE}" destId="{52BE9317-5B02-4D1A-812C-C38661F6A8BA}" srcOrd="1" destOrd="0" presId="urn:microsoft.com/office/officeart/2005/8/layout/process5"/>
    <dgm:cxn modelId="{EB7706A0-363F-4C9D-930B-646F250DD2D5}" type="presOf" srcId="{B4EFFE16-5E26-4141-8131-6E38010A01FD}" destId="{92690AFC-F4FA-4459-9F55-158228EFE0E6}" srcOrd="0" destOrd="0" presId="urn:microsoft.com/office/officeart/2005/8/layout/process5"/>
    <dgm:cxn modelId="{1D22DB62-2BE2-42D7-8D8E-B02F287F8EAC}" type="presOf" srcId="{EEDBDE65-D372-4032-B74C-BADD125131DE}" destId="{9355F58E-A650-464A-8A8A-9E9E4D5679F6}" srcOrd="0" destOrd="0" presId="urn:microsoft.com/office/officeart/2005/8/layout/process5"/>
    <dgm:cxn modelId="{FB6C2483-5E8A-4101-87EB-6EBCCACE4BE9}" srcId="{56AF8467-E573-4522-9C7E-13EDD2CD9A17}" destId="{418865E4-8F1B-434A-AF03-9F966249A76F}" srcOrd="0" destOrd="0" parTransId="{480560DD-B046-4F8A-BEDA-9458153FEC71}" sibTransId="{3E948073-22AC-490B-841C-D7004979A341}"/>
    <dgm:cxn modelId="{283AF5E0-226A-4419-8A57-5818557EC45F}" type="presOf" srcId="{418865E4-8F1B-434A-AF03-9F966249A76F}" destId="{751A052C-FD65-49DF-8928-5FBA456041DD}" srcOrd="0" destOrd="0" presId="urn:microsoft.com/office/officeart/2005/8/layout/process5"/>
    <dgm:cxn modelId="{8717C5BD-B234-4C96-8E02-6BA83CF6A648}" type="presOf" srcId="{EDFB401D-9142-40C5-A5B1-67D760AC43DE}" destId="{7D391BA3-BAC2-4F76-A9B4-3252BC0B15F6}" srcOrd="0" destOrd="0" presId="urn:microsoft.com/office/officeart/2005/8/layout/process5"/>
    <dgm:cxn modelId="{964CC1AA-50B4-4704-BC8D-2F46994E53C9}" type="presOf" srcId="{3E948073-22AC-490B-841C-D7004979A341}" destId="{1C67216C-5605-4663-986B-5508B35373D0}" srcOrd="0" destOrd="0" presId="urn:microsoft.com/office/officeart/2005/8/layout/process5"/>
    <dgm:cxn modelId="{3397CF98-66EB-4AAD-A6AA-1A46C0C2AAA1}" type="presOf" srcId="{56AF8467-E573-4522-9C7E-13EDD2CD9A17}" destId="{78346EE1-AB7A-431D-91AB-622F8C99CE84}" srcOrd="0" destOrd="0" presId="urn:microsoft.com/office/officeart/2005/8/layout/process5"/>
    <dgm:cxn modelId="{4893C70E-B387-4F4C-8BC6-B5FD06DD7F69}" type="presOf" srcId="{3E948073-22AC-490B-841C-D7004979A341}" destId="{A42A828F-45BF-4385-B219-83B8723BD3FA}" srcOrd="1" destOrd="0" presId="urn:microsoft.com/office/officeart/2005/8/layout/process5"/>
    <dgm:cxn modelId="{B65676CD-7D0B-4715-9827-9F88590578BA}" type="presOf" srcId="{E159985A-974E-4FB4-93A4-F8749E0F8068}" destId="{8D7713FE-3038-4BB6-B958-E0DB2244B471}" srcOrd="1" destOrd="0" presId="urn:microsoft.com/office/officeart/2005/8/layout/process5"/>
    <dgm:cxn modelId="{00675CEE-DFB6-4420-B1C8-44399F7537D7}" type="presParOf" srcId="{78346EE1-AB7A-431D-91AB-622F8C99CE84}" destId="{751A052C-FD65-49DF-8928-5FBA456041DD}" srcOrd="0" destOrd="0" presId="urn:microsoft.com/office/officeart/2005/8/layout/process5"/>
    <dgm:cxn modelId="{1F59C96E-782D-4B8B-B932-DF0721CAF709}" type="presParOf" srcId="{78346EE1-AB7A-431D-91AB-622F8C99CE84}" destId="{1C67216C-5605-4663-986B-5508B35373D0}" srcOrd="1" destOrd="0" presId="urn:microsoft.com/office/officeart/2005/8/layout/process5"/>
    <dgm:cxn modelId="{CB30738E-8A7F-4FDF-B815-F5A5089BADCF}" type="presParOf" srcId="{1C67216C-5605-4663-986B-5508B35373D0}" destId="{A42A828F-45BF-4385-B219-83B8723BD3FA}" srcOrd="0" destOrd="0" presId="urn:microsoft.com/office/officeart/2005/8/layout/process5"/>
    <dgm:cxn modelId="{63B54E9F-BE3B-42E9-98CA-CB9C04919791}" type="presParOf" srcId="{78346EE1-AB7A-431D-91AB-622F8C99CE84}" destId="{A5596BCC-DFBF-48FA-9095-EBCC773B6D15}" srcOrd="2" destOrd="0" presId="urn:microsoft.com/office/officeart/2005/8/layout/process5"/>
    <dgm:cxn modelId="{1F102B6E-9498-42DF-AAF8-C6682427B3E0}" type="presParOf" srcId="{78346EE1-AB7A-431D-91AB-622F8C99CE84}" destId="{9355F58E-A650-464A-8A8A-9E9E4D5679F6}" srcOrd="3" destOrd="0" presId="urn:microsoft.com/office/officeart/2005/8/layout/process5"/>
    <dgm:cxn modelId="{BDCEB23C-F493-48A0-8E96-63926F4B9668}" type="presParOf" srcId="{9355F58E-A650-464A-8A8A-9E9E4D5679F6}" destId="{52BE9317-5B02-4D1A-812C-C38661F6A8BA}" srcOrd="0" destOrd="0" presId="urn:microsoft.com/office/officeart/2005/8/layout/process5"/>
    <dgm:cxn modelId="{990342DA-DF9B-40E1-9D31-487D67AE543B}" type="presParOf" srcId="{78346EE1-AB7A-431D-91AB-622F8C99CE84}" destId="{7D391BA3-BAC2-4F76-A9B4-3252BC0B15F6}" srcOrd="4" destOrd="0" presId="urn:microsoft.com/office/officeart/2005/8/layout/process5"/>
    <dgm:cxn modelId="{B223970E-EB0D-42A1-89FC-7DAC64FB2967}" type="presParOf" srcId="{78346EE1-AB7A-431D-91AB-622F8C99CE84}" destId="{F6E3AECE-D7C3-4CB7-A32C-36B33A1B3591}" srcOrd="5" destOrd="0" presId="urn:microsoft.com/office/officeart/2005/8/layout/process5"/>
    <dgm:cxn modelId="{FB62E3E4-37D6-42E4-A877-A503F0C40AFC}" type="presParOf" srcId="{F6E3AECE-D7C3-4CB7-A32C-36B33A1B3591}" destId="{8D7713FE-3038-4BB6-B958-E0DB2244B471}" srcOrd="0" destOrd="0" presId="urn:microsoft.com/office/officeart/2005/8/layout/process5"/>
    <dgm:cxn modelId="{5947358D-1C84-46A0-A83C-991DB1BBFF84}" type="presParOf" srcId="{78346EE1-AB7A-431D-91AB-622F8C99CE84}" destId="{92690AFC-F4FA-4459-9F55-158228EFE0E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A052C-FD65-49DF-8928-5FBA456041DD}">
      <dsp:nvSpPr>
        <dsp:cNvPr id="0" name=""/>
        <dsp:cNvSpPr/>
      </dsp:nvSpPr>
      <dsp:spPr>
        <a:xfrm>
          <a:off x="4620" y="942176"/>
          <a:ext cx="2019986" cy="1211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ETDS</a:t>
          </a:r>
          <a:r>
            <a:rPr lang="zh-TW" altLang="en-US" sz="1600" kern="1200" dirty="0" smtClean="0"/>
            <a:t>上傳書目資料</a:t>
          </a:r>
          <a:r>
            <a:rPr lang="en-US" altLang="zh-TW" sz="1600" kern="1200" dirty="0" smtClean="0"/>
            <a:t>(</a:t>
          </a:r>
          <a:r>
            <a:rPr lang="zh-TW" altLang="en-US" sz="1600" kern="1200" dirty="0" smtClean="0"/>
            <a:t>暫存</a:t>
          </a:r>
          <a:r>
            <a:rPr lang="en-US" altLang="zh-TW" sz="1600" kern="1200" dirty="0" smtClean="0"/>
            <a:t>)</a:t>
          </a:r>
          <a:endParaRPr lang="zh-TW" altLang="en-US" sz="1600" kern="1200" dirty="0"/>
        </a:p>
      </dsp:txBody>
      <dsp:txXfrm>
        <a:off x="4620" y="942176"/>
        <a:ext cx="2019986" cy="1211991"/>
      </dsp:txXfrm>
    </dsp:sp>
    <dsp:sp modelId="{1C67216C-5605-4663-986B-5508B35373D0}">
      <dsp:nvSpPr>
        <dsp:cNvPr id="0" name=""/>
        <dsp:cNvSpPr/>
      </dsp:nvSpPr>
      <dsp:spPr>
        <a:xfrm>
          <a:off x="2202364" y="1297693"/>
          <a:ext cx="428237" cy="500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202364" y="1297693"/>
        <a:ext cx="428237" cy="500956"/>
      </dsp:txXfrm>
    </dsp:sp>
    <dsp:sp modelId="{A5596BCC-DFBF-48FA-9095-EBCC773B6D15}">
      <dsp:nvSpPr>
        <dsp:cNvPr id="0" name=""/>
        <dsp:cNvSpPr/>
      </dsp:nvSpPr>
      <dsp:spPr>
        <a:xfrm>
          <a:off x="2832600" y="942176"/>
          <a:ext cx="2019986" cy="121199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攜延後公開申請書至典閱組辦理</a:t>
          </a:r>
          <a:endParaRPr lang="zh-TW" altLang="en-US" sz="1600" kern="1200" dirty="0"/>
        </a:p>
      </dsp:txBody>
      <dsp:txXfrm>
        <a:off x="2832600" y="942176"/>
        <a:ext cx="2019986" cy="1211991"/>
      </dsp:txXfrm>
    </dsp:sp>
    <dsp:sp modelId="{9355F58E-A650-464A-8A8A-9E9E4D5679F6}">
      <dsp:nvSpPr>
        <dsp:cNvPr id="0" name=""/>
        <dsp:cNvSpPr/>
      </dsp:nvSpPr>
      <dsp:spPr>
        <a:xfrm>
          <a:off x="5030345" y="1297693"/>
          <a:ext cx="428237" cy="500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5030345" y="1297693"/>
        <a:ext cx="428237" cy="500956"/>
      </dsp:txXfrm>
    </dsp:sp>
    <dsp:sp modelId="{7D391BA3-BAC2-4F76-A9B4-3252BC0B15F6}">
      <dsp:nvSpPr>
        <dsp:cNvPr id="0" name=""/>
        <dsp:cNvSpPr/>
      </dsp:nvSpPr>
      <dsp:spPr>
        <a:xfrm>
          <a:off x="5660581" y="942176"/>
          <a:ext cx="2019986" cy="121199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提交審核</a:t>
          </a:r>
          <a:endParaRPr lang="zh-TW" altLang="en-US" sz="1600" kern="1200" dirty="0"/>
        </a:p>
      </dsp:txBody>
      <dsp:txXfrm>
        <a:off x="5660581" y="942176"/>
        <a:ext cx="2019986" cy="1211991"/>
      </dsp:txXfrm>
    </dsp:sp>
    <dsp:sp modelId="{F6E3AECE-D7C3-4CB7-A32C-36B33A1B3591}">
      <dsp:nvSpPr>
        <dsp:cNvPr id="0" name=""/>
        <dsp:cNvSpPr/>
      </dsp:nvSpPr>
      <dsp:spPr>
        <a:xfrm>
          <a:off x="7858326" y="1297693"/>
          <a:ext cx="428237" cy="500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7858326" y="1297693"/>
        <a:ext cx="428237" cy="500956"/>
      </dsp:txXfrm>
    </dsp:sp>
    <dsp:sp modelId="{92690AFC-F4FA-4459-9F55-158228EFE0E6}">
      <dsp:nvSpPr>
        <dsp:cNvPr id="0" name=""/>
        <dsp:cNvSpPr/>
      </dsp:nvSpPr>
      <dsp:spPr>
        <a:xfrm>
          <a:off x="8488561" y="942176"/>
          <a:ext cx="2019986" cy="121199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裝訂論文，除淡江授權書，正本需再加裝國圖延後下架申請書</a:t>
          </a:r>
          <a:endParaRPr lang="zh-TW" altLang="en-US" sz="1600" kern="1200" dirty="0"/>
        </a:p>
      </dsp:txBody>
      <dsp:txXfrm>
        <a:off x="8488561" y="942176"/>
        <a:ext cx="2019986" cy="1211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8C36-923E-4E25-B015-41779B9EDF47}" type="datetimeFigureOut">
              <a:rPr lang="zh-TW" altLang="en-US" smtClean="0"/>
              <a:pPr/>
              <a:t>2018/4/16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1D05-3634-4B27-9F98-33B310C82E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952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6653-4404-4DB4-9D94-33DEB1ED17C3}" type="datetimeFigureOut">
              <a:rPr lang="zh-TW" altLang="en-US" smtClean="0"/>
              <a:pPr/>
              <a:t>2018/4/16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F173-67C7-497F-B8A1-2465BE3E8C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590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18229" y="2268463"/>
            <a:ext cx="7929071" cy="1620771"/>
          </a:xfrm>
        </p:spPr>
        <p:txBody>
          <a:bodyPr/>
          <a:lstStyle>
            <a:lvl1pPr algn="l"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8229" y="4068663"/>
            <a:ext cx="6623010" cy="72005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7547645" y="6886575"/>
            <a:ext cx="2952328" cy="432048"/>
          </a:xfrm>
        </p:spPr>
        <p:txBody>
          <a:bodyPr>
            <a:normAutofit/>
          </a:bodyPr>
          <a:lstStyle>
            <a:lvl1pPr algn="r">
              <a:buNone/>
              <a:defRPr sz="179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000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484487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72719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66380" y="2348894"/>
            <a:ext cx="7929071" cy="1620771"/>
          </a:xfrm>
        </p:spPr>
        <p:txBody>
          <a:bodyPr/>
          <a:lstStyle>
            <a:lvl1pPr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12122" y="4068663"/>
            <a:ext cx="6623010" cy="720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484487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72719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628503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latin typeface="Garamond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00711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663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9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0" r:id="rId11"/>
    <p:sldLayoutId id="2147483691" r:id="rId12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itilibrary.com/Search/alThesisbrowse?type=Dissertations&amp;FirstID=U000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a.tku.edu.tw/Law.nsf/8a19663a9342a6a748256e6b00446781/69a4b93d313e70ef4825795000302545/$FILE/5-56%20%E6%B7%A1%E6%B1%9F%E5%A4%A7%E5%AD%B8%E7%A0%94%E7%A9%B6%E7%94%9F%E7%A2%A9%E5%8D%9A%E5%A3%AB%E8%AB%96%E6%96%87%E6%92%B0%E5%AF%AB%E6%A0%BC%E5%BC%8F%E8%A6%81%E9%BB%9E.doc" TargetMode="External"/><Relationship Id="rId2" Type="http://schemas.openxmlformats.org/officeDocument/2006/relationships/hyperlink" Target="http://oa.tku.edu.tw/Law.nsf/8a19663a9342a6a748256e6b00446781/69a4b93d313e70ef4825795000302545?OpenDocumen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cad.tku.edu.tw/RS/download_archive.php?Sn=169&amp;file_num=1" TargetMode="External"/><Relationship Id="rId4" Type="http://schemas.openxmlformats.org/officeDocument/2006/relationships/hyperlink" Target="http://www.acad.tku.edu.tw/RS/download_archive.php?Sn=168&amp;file_num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ndltdcc.ncl.edu.tw/get_thesis_authorize.php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etds.lib.tku.edu.tw/files/replacement_tku.pdf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etds.lib.tku.edu.tw/files/replacement_tku.doc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1.png"/><Relationship Id="rId4" Type="http://schemas.openxmlformats.org/officeDocument/2006/relationships/hyperlink" Target="http://www.acad.tku.edu.tw/RS/download_archive.php?Sn=624&amp;file_num=1" TargetMode="External"/><Relationship Id="rId9" Type="http://schemas.microsoft.com/office/2007/relationships/diagramDrawing" Target="../diagrams/drawin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b.tku.edu.tw/gallery/2/2-5204.pdf" TargetMode="External"/><Relationship Id="rId2" Type="http://schemas.openxmlformats.org/officeDocument/2006/relationships/hyperlink" Target="http://etds.lib.tku.edu.tw/main/new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cad.tku.edu.tw/RS/downs3/archive.php?class=306" TargetMode="External"/><Relationship Id="rId4" Type="http://schemas.openxmlformats.org/officeDocument/2006/relationships/hyperlink" Target="http://www.lib.tku.edu.tw/uploads/archive_file_multiple/file/574b99cb4eae35526300ead8/104%E5%AD%B8%E5%B9%B4%E5%BA%A6%E7%AC%AC%E4%BA%8C%E5%AD%B8%E6%9C%9F_%E6%B7%A1%E6%B1%9F%E5%A4%A7%E5%AD%B8_%E5%A0%B1%E5%91%8A%E7%89%88_0528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c.ncku.edu.tw/downloa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818229" y="2628503"/>
            <a:ext cx="7929071" cy="1440160"/>
          </a:xfrm>
        </p:spPr>
        <p:txBody>
          <a:bodyPr>
            <a:noAutofit/>
          </a:bodyPr>
          <a:lstStyle/>
          <a:p>
            <a:pPr lvl="0"/>
            <a:r>
              <a:rPr lang="zh-TW" altLang="en-US" b="1" dirty="0" smtClean="0"/>
              <a:t>淡江大學  </a:t>
            </a:r>
            <a:r>
              <a:rPr lang="en-US" altLang="zh-TW" sz="4000" b="1" dirty="0" err="1" smtClean="0"/>
              <a:t>Tamkang</a:t>
            </a:r>
            <a:r>
              <a:rPr lang="en-US" altLang="zh-TW" sz="4000" b="1" dirty="0" smtClean="0"/>
              <a:t> University</a:t>
            </a:r>
            <a:br>
              <a:rPr lang="en-US" altLang="zh-TW" sz="4000" b="1" dirty="0" smtClean="0"/>
            </a:br>
            <a:endParaRPr lang="zh-TW" altLang="en-US" sz="2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260" dirty="0" smtClean="0">
                <a:solidFill>
                  <a:srgbClr val="403329"/>
                </a:solidFill>
                <a:latin typeface="Arial" pitchFamily="34" charset="0"/>
                <a:cs typeface="Arial" pitchFamily="34" charset="0"/>
              </a:rPr>
              <a:t>106</a:t>
            </a:r>
            <a:r>
              <a:rPr lang="zh-TW" altLang="en-US" sz="2260" dirty="0" smtClean="0">
                <a:solidFill>
                  <a:srgbClr val="403329"/>
                </a:solidFill>
                <a:latin typeface="Arial" pitchFamily="34" charset="0"/>
                <a:cs typeface="Arial" pitchFamily="34" charset="0"/>
              </a:rPr>
              <a:t>學年度第二學期博碩士論文上傳說明會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7547645" y="6588943"/>
            <a:ext cx="2952328" cy="729680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あくあフォント" pitchFamily="1" charset="-128"/>
                <a:ea typeface="あくあフォント" pitchFamily="1" charset="-128"/>
              </a:rPr>
              <a:t>淡江大學圖書館</a:t>
            </a:r>
            <a:endParaRPr lang="en-US" altLang="zh-TW" sz="1800" dirty="0" smtClean="0">
              <a:latin typeface="あくあフォント" pitchFamily="1" charset="-128"/>
              <a:ea typeface="あくあフォント" pitchFamily="1" charset="-128"/>
            </a:endParaRPr>
          </a:p>
          <a:p>
            <a:r>
              <a:rPr lang="zh-TW" altLang="en-US" sz="1800" dirty="0" smtClean="0">
                <a:latin typeface="あくあフォント" pitchFamily="1" charset="-128"/>
                <a:ea typeface="あくあフォント" pitchFamily="1" charset="-128"/>
              </a:rPr>
              <a:t>華藝數位股份有限公司</a:t>
            </a:r>
            <a:endParaRPr lang="ja-JP" altLang="en-US" sz="1800" dirty="0">
              <a:latin typeface="あくあフォント" pitchFamily="1" charset="-128"/>
              <a:ea typeface="あくあフォント" pitchFamily="1" charset="-128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70436" y="3996655"/>
            <a:ext cx="7722964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75168" y="720220"/>
            <a:ext cx="9624060" cy="1260211"/>
          </a:xfrm>
        </p:spPr>
        <p:txBody>
          <a:bodyPr>
            <a:normAutofit/>
          </a:bodyPr>
          <a:lstStyle/>
          <a:p>
            <a:pPr lvl="0"/>
            <a:r>
              <a:rPr lang="zh-TW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轉檔完成，請再次檢查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版面配置區 4"/>
          <p:cNvSpPr>
            <a:spLocks noGrp="1"/>
          </p:cNvSpPr>
          <p:nvPr>
            <p:ph/>
          </p:nvPr>
        </p:nvSpPr>
        <p:spPr>
          <a:xfrm>
            <a:off x="1390724" y="2022599"/>
            <a:ext cx="7772400" cy="4278312"/>
          </a:xfrm>
          <a:prstGeom prst="cloudCallout">
            <a:avLst>
              <a:gd name="adj1" fmla="val 46095"/>
              <a:gd name="adj2" fmla="val 4766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lvl="0">
              <a:buClr>
                <a:srgbClr val="00B050"/>
              </a:buClr>
            </a:pPr>
            <a:endParaRPr lang="en-US" altLang="zh-TW" sz="24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p"/>
            </a:pP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檔案是否能正常開啟？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</a:pPr>
            <a:endParaRPr lang="zh-TW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p"/>
            </a:pP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整篇論文是否都已轉為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</a:pPr>
            <a:endParaRPr lang="zh-TW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p"/>
            </a:pP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內文是否出現亂碼？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</a:pPr>
            <a:endParaRPr lang="zh-TW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p"/>
            </a:pP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各章節起迄頁碼與目錄是否相同？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1"/>
          <p:cNvSpPr txBox="1">
            <a:spLocks noChangeArrowheads="1"/>
          </p:cNvSpPr>
          <p:nvPr/>
        </p:nvSpPr>
        <p:spPr>
          <a:xfrm>
            <a:off x="594172" y="252239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下載浮水印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r="11086"/>
          <a:stretch>
            <a:fillRect/>
          </a:stretch>
        </p:blipFill>
        <p:spPr bwMode="auto">
          <a:xfrm>
            <a:off x="738188" y="1404367"/>
            <a:ext cx="8892480" cy="47053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直線單箭頭接點 21"/>
          <p:cNvCxnSpPr/>
          <p:nvPr/>
        </p:nvCxnSpPr>
        <p:spPr>
          <a:xfrm flipV="1">
            <a:off x="6354812" y="5148783"/>
            <a:ext cx="28803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418708" y="5652839"/>
            <a:ext cx="187220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進入提交系統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1"/>
          <p:cNvSpPr txBox="1">
            <a:spLocks noChangeArrowheads="1"/>
          </p:cNvSpPr>
          <p:nvPr/>
        </p:nvSpPr>
        <p:spPr>
          <a:xfrm>
            <a:off x="594172" y="252239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浮水印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268" y="1104208"/>
            <a:ext cx="7776864" cy="57537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042444" y="4932759"/>
            <a:ext cx="408706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注意：下載之後，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切勿自行更動浮水印的深淺和大小！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56" y="1188343"/>
            <a:ext cx="4357718" cy="40602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572" y="2412479"/>
            <a:ext cx="6298463" cy="42447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0676" y="6228903"/>
            <a:ext cx="4248472" cy="81353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Adobe 9</a:t>
            </a:r>
            <a:r>
              <a:rPr lang="zh-TW" altLang="en-US" sz="3100" dirty="0" smtClean="0"/>
              <a:t>版後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94172" y="5148783"/>
            <a:ext cx="3803918" cy="8135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4800" dirty="0" smtClean="0">
                <a:latin typeface="Garamond" pitchFamily="18" charset="0"/>
                <a:ea typeface="華康新特明體(P)" pitchFamily="18" charset="-120"/>
                <a:cs typeface="+mj-cs"/>
              </a:rPr>
              <a:t>Adobe 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  <a:t>8</a:t>
            </a:r>
            <a:r>
              <a:rPr lang="zh-TW" altLang="en-US" sz="2900" dirty="0" smtClean="0">
                <a:latin typeface="Garamond" pitchFamily="18" charset="0"/>
                <a:ea typeface="華康新特明體(P)" pitchFamily="18" charset="-120"/>
                <a:cs typeface="+mj-cs"/>
              </a:rPr>
              <a:t>版前</a:t>
            </a:r>
            <a:endParaRPr lang="zh-TW" altLang="en-US" sz="2900" dirty="0"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  <p:sp>
        <p:nvSpPr>
          <p:cNvPr id="10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插入浮水印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/>
          </p:nvPr>
        </p:nvSpPr>
        <p:spPr>
          <a:xfrm>
            <a:off x="6066780" y="252239"/>
            <a:ext cx="4392488" cy="2118072"/>
          </a:xfrm>
          <a:prstGeom prst="cloudCallout">
            <a:avLst>
              <a:gd name="adj1" fmla="val -63376"/>
              <a:gd name="adj2" fmla="val 441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lvl="0">
              <a:buClr>
                <a:srgbClr val="00B050"/>
              </a:buClr>
            </a:pP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因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Adobe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版本不同，功能位置也不相同喔！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708" y="612279"/>
            <a:ext cx="4657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07949" y="1260351"/>
            <a:ext cx="4464051" cy="45365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舉例：</a:t>
            </a:r>
            <a:endParaRPr lang="en-US" altLang="zh-TW" b="1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Adobe Acrobat Pro</a:t>
            </a:r>
            <a:r>
              <a:rPr lang="zh-TW" alt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版本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請將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檔開啟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工具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頁面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水印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新增水印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檔案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已下載的浮水印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勾掉相對目標頁面的比例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→點選位置：看起來在頁面之下→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浮水印位置為置中→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頁面範圍選項（選擇頁面從並設定欲插入浮水印的頁碼範圍）。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橢圓 5"/>
          <p:cNvSpPr/>
          <p:nvPr/>
        </p:nvSpPr>
        <p:spPr>
          <a:xfrm>
            <a:off x="8515052" y="972319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650956" y="2052439"/>
            <a:ext cx="460375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8875092" y="5508823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5877272"/>
            <a:ext cx="352839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注意：由於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各版本不同，浮水印的直徑大小約為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6.5cm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插入浮水印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6" y="1044327"/>
            <a:ext cx="8496944" cy="58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 rot="2100000">
            <a:off x="9483401" y="5870575"/>
            <a:ext cx="501650" cy="457200"/>
          </a:xfrm>
        </p:spPr>
        <p:txBody>
          <a:bodyPr/>
          <a:lstStyle/>
          <a:p>
            <a:fld id="{FEEB6DF4-1A09-4B08-973E-BE4DC8DD5887}" type="slidenum">
              <a:rPr lang="ja-JP" altLang="en-US">
                <a:latin typeface="Calibri" pitchFamily="34" charset="0"/>
                <a:cs typeface="Calibri" pitchFamily="34" charset="0"/>
              </a:rPr>
              <a:pPr/>
              <a:t>15</a:t>
            </a:fld>
            <a:endParaRPr lang="en-US" altLang="ja-JP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61"/>
          <p:cNvSpPr txBox="1">
            <a:spLocks noChangeArrowheads="1"/>
          </p:cNvSpPr>
          <p:nvPr/>
        </p:nvSpPr>
        <p:spPr>
          <a:xfrm>
            <a:off x="594172" y="108223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插入浮水印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66780" y="3276575"/>
            <a:ext cx="367240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請從中文摘要開始插入浮水印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1314252" y="2387327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>
            <a:off x="1242244" y="4043511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>
            <a:off x="3978548" y="5267647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8299028" y="875159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45" name="橢圓 44"/>
          <p:cNvSpPr/>
          <p:nvPr/>
        </p:nvSpPr>
        <p:spPr>
          <a:xfrm>
            <a:off x="6282804" y="6156895"/>
            <a:ext cx="461963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8188" y="1412875"/>
            <a:ext cx="5292725" cy="5445125"/>
          </a:xfrm>
          <a:prstGeom prst="rect">
            <a:avLst/>
          </a:prstGeom>
        </p:spPr>
        <p:txBody>
          <a:bodyPr vert="horz" lIns="99569" tIns="49785" rIns="99569" bIns="49785" rtlCol="0">
            <a:normAutofit fontScale="70000" lnSpcReduction="20000"/>
          </a:bodyPr>
          <a:lstStyle/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1.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開啟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PDF</a:t>
            </a: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工具→保護→加密→密碼加密</a:t>
            </a: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3.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●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加密所有文件內容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→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    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V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限制編輯和列印文件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→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   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變更權限密碼密碼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可自行輸入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→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   允許列印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: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高解析度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→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   允許變更：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無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→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457200" marR="0" lvl="0" indent="-457200" algn="just" defTabSz="99569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V</a:t>
            </a:r>
            <a:r>
              <a:rPr kumimoji="0" lang="zh-TW" altLang="en-US" sz="3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rPr>
              <a:t>視力不佳者啟用螢幕閱讀程式裝置的文字協助工具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  <a:p>
            <a:pPr marL="274320" marR="0" lvl="0" indent="-274320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Wingdings"/>
              <a:buNone/>
              <a:tabLst/>
              <a:defRPr/>
            </a:pPr>
            <a:endParaRPr kumimoji="0" lang="en-US" altLang="ja-JP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49513"/>
          <a:stretch>
            <a:fillRect/>
          </a:stretch>
        </p:blipFill>
        <p:spPr bwMode="auto">
          <a:xfrm>
            <a:off x="6319961" y="1417638"/>
            <a:ext cx="3851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8464674" y="1844675"/>
            <a:ext cx="461962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529636" y="3863975"/>
            <a:ext cx="460375" cy="4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156824" y="4291013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文件保全設定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1332359"/>
            <a:ext cx="5897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250356" y="219645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</a:rPr>
              <a:t>系統預設</a:t>
            </a:r>
            <a:r>
              <a:rPr lang="en-US" altLang="zh-TW" sz="1800" dirty="0" smtClean="0">
                <a:solidFill>
                  <a:srgbClr val="FF0000"/>
                </a:solidFill>
              </a:rPr>
              <a:t>)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30476" y="5508823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</a:rPr>
              <a:t>系統預設</a:t>
            </a:r>
            <a:r>
              <a:rPr lang="en-US" altLang="zh-TW" sz="1800" dirty="0" smtClean="0">
                <a:solidFill>
                  <a:srgbClr val="FF0000"/>
                </a:solidFill>
              </a:rPr>
              <a:t>)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70436" y="4500711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</a:rPr>
              <a:t>可自訂密碼</a:t>
            </a:r>
            <a:r>
              <a:rPr lang="en-US" altLang="zh-TW" sz="1800" dirty="0" smtClean="0">
                <a:solidFill>
                  <a:srgbClr val="FF0000"/>
                </a:solidFill>
              </a:rPr>
              <a:t>)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466380" y="252239"/>
            <a:ext cx="3312368" cy="1800200"/>
            <a:chOff x="7794972" y="756295"/>
            <a:chExt cx="3312368" cy="1800200"/>
          </a:xfrm>
        </p:grpSpPr>
        <p:sp>
          <p:nvSpPr>
            <p:cNvPr id="13" name="橢圓形圖說文字 12"/>
            <p:cNvSpPr/>
            <p:nvPr/>
          </p:nvSpPr>
          <p:spPr>
            <a:xfrm>
              <a:off x="7794972" y="756295"/>
              <a:ext cx="3312368" cy="1800200"/>
            </a:xfrm>
            <a:prstGeom prst="wedgeEllipseCallout">
              <a:avLst>
                <a:gd name="adj1" fmla="val -12687"/>
                <a:gd name="adj2" fmla="val 12732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8083004" y="1116335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</a:rPr>
                <a:t>！注意！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/>
              </a:r>
              <a:br>
                <a:rPr lang="en-US" altLang="zh-TW" b="1" dirty="0" smtClean="0">
                  <a:solidFill>
                    <a:srgbClr val="FF0000"/>
                  </a:solidFill>
                </a:rPr>
              </a:br>
              <a:r>
                <a:rPr lang="zh-TW" altLang="en-US" b="1" dirty="0" smtClean="0">
                  <a:solidFill>
                    <a:srgbClr val="FF0000"/>
                  </a:solidFill>
                </a:rPr>
                <a:t>請勿勾選</a:t>
              </a:r>
              <a:endParaRPr lang="en-US" altLang="zh-TW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</a:rPr>
                <a:t>要求密碼來開啟文件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176" y="915466"/>
            <a:ext cx="42291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橢圓 15"/>
          <p:cNvSpPr/>
          <p:nvPr/>
        </p:nvSpPr>
        <p:spPr>
          <a:xfrm>
            <a:off x="1602284" y="1908423"/>
            <a:ext cx="461962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5634732" y="3636615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162124" y="5508823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4266580" y="5796855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8371036" y="1260351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8659068" y="2052439"/>
            <a:ext cx="460375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pc="-100" dirty="0" smtClean="0">
                <a:latin typeface="微軟正黑體" pitchFamily="34" charset="-120"/>
                <a:ea typeface="微軟正黑體" pitchFamily="34" charset="-120"/>
              </a:rPr>
              <a:t>論文系統提交流程</a:t>
            </a:r>
            <a:endParaRPr lang="zh-TW" altLang="en-US" sz="60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066780" y="108223"/>
            <a:ext cx="4626620" cy="50405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新特明體(P)" pitchFamily="18" charset="-120"/>
              </a:rPr>
              <a:t>淡大博碩士論文上傳說明會　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440487" y="513953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648212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如何從圖書館首頁進入提交系統？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1086"/>
          <a:stretch>
            <a:fillRect/>
          </a:stretch>
        </p:blipFill>
        <p:spPr bwMode="auto">
          <a:xfrm>
            <a:off x="810196" y="2036018"/>
            <a:ext cx="8892480" cy="47053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線單箭頭接點 4"/>
          <p:cNvCxnSpPr/>
          <p:nvPr/>
        </p:nvCxnSpPr>
        <p:spPr>
          <a:xfrm flipV="1">
            <a:off x="6354812" y="5805264"/>
            <a:ext cx="28803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418708" y="6309320"/>
            <a:ext cx="187220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進入提交系統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4950" y="1620391"/>
            <a:ext cx="5100062" cy="5472608"/>
          </a:xfrm>
        </p:spPr>
        <p:txBody>
          <a:bodyPr>
            <a:normAutofit/>
          </a:bodyPr>
          <a:lstStyle/>
          <a:p>
            <a:r>
              <a:rPr lang="zh-TW" altLang="en-US" b="1" spc="-100" dirty="0" smtClean="0">
                <a:latin typeface="微軟正黑體" pitchFamily="34" charset="-120"/>
                <a:ea typeface="微軟正黑體" pitchFamily="34" charset="-120"/>
              </a:rPr>
              <a:t>電子論文內容格式</a:t>
            </a:r>
            <a:endParaRPr lang="en-US" altLang="zh-TW" b="1" spc="-1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-100" dirty="0" smtClean="0">
                <a:latin typeface="微軟正黑體" pitchFamily="34" charset="-120"/>
                <a:ea typeface="微軟正黑體" pitchFamily="34" charset="-120"/>
              </a:rPr>
              <a:t>電子論文檔案加工</a:t>
            </a:r>
            <a:endParaRPr lang="en-US" altLang="zh-TW" b="1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spc="-1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8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spc="-100" dirty="0" smtClean="0">
                <a:latin typeface="微軟正黑體" pitchFamily="34" charset="-120"/>
                <a:ea typeface="微軟正黑體" pitchFamily="34" charset="-120"/>
              </a:rPr>
              <a:t>轉檔操作</a:t>
            </a:r>
            <a:endParaRPr lang="en-US" altLang="zh-TW" sz="2800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spc="-1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8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spc="-100" dirty="0" smtClean="0">
                <a:latin typeface="微軟正黑體" pitchFamily="34" charset="-120"/>
                <a:ea typeface="微軟正黑體" pitchFamily="34" charset="-120"/>
              </a:rPr>
              <a:t>加入浮水印</a:t>
            </a:r>
            <a:endParaRPr lang="en-US" altLang="zh-TW" sz="2800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spc="-1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8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spc="-100" dirty="0" smtClean="0">
                <a:latin typeface="微軟正黑體" pitchFamily="34" charset="-120"/>
                <a:ea typeface="微軟正黑體" pitchFamily="34" charset="-120"/>
              </a:rPr>
              <a:t>文件保全設定</a:t>
            </a:r>
          </a:p>
          <a:p>
            <a:r>
              <a:rPr lang="zh-TW" altLang="en-US" b="1" spc="-100" dirty="0" smtClean="0">
                <a:latin typeface="微軟正黑體" pitchFamily="34" charset="-120"/>
                <a:ea typeface="微軟正黑體" pitchFamily="34" charset="-120"/>
              </a:rPr>
              <a:t>論文系統提交流程</a:t>
            </a:r>
          </a:p>
          <a:p>
            <a:r>
              <a:rPr lang="zh-TW" altLang="en-US" b="1" spc="-100" dirty="0" smtClean="0">
                <a:latin typeface="微軟正黑體" pitchFamily="34" charset="-120"/>
                <a:ea typeface="微軟正黑體" pitchFamily="34" charset="-120"/>
              </a:rPr>
              <a:t>論文系統授權方式</a:t>
            </a:r>
            <a:endParaRPr lang="en-US" altLang="zh-TW" b="1" spc="-1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2322364" y="972319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94172" y="108223"/>
            <a:ext cx="9001000" cy="72008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  <a:t>大綱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547664" y="1260351"/>
            <a:ext cx="7543452" cy="5688632"/>
            <a:chOff x="1547664" y="2276872"/>
            <a:chExt cx="6408712" cy="4340088"/>
          </a:xfrm>
        </p:grpSpPr>
        <p:pic>
          <p:nvPicPr>
            <p:cNvPr id="21" name="內容版面配置區 16" descr="pic 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276872"/>
              <a:ext cx="6408712" cy="434008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群組 13"/>
            <p:cNvGrpSpPr/>
            <p:nvPr/>
          </p:nvGrpSpPr>
          <p:grpSpPr>
            <a:xfrm>
              <a:off x="1691680" y="3140968"/>
              <a:ext cx="6073055" cy="3032249"/>
              <a:chOff x="1691680" y="3140968"/>
              <a:chExt cx="6073055" cy="3032249"/>
            </a:xfrm>
          </p:grpSpPr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626" t="29280" r="31368" b="31223"/>
              <a:stretch>
                <a:fillRect/>
              </a:stretch>
            </p:blipFill>
            <p:spPr bwMode="auto">
              <a:xfrm>
                <a:off x="3203848" y="3356992"/>
                <a:ext cx="4560887" cy="28162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6" name="矩形 25"/>
              <p:cNvSpPr/>
              <p:nvPr/>
            </p:nvSpPr>
            <p:spPr>
              <a:xfrm>
                <a:off x="1691680" y="3140968"/>
                <a:ext cx="919162" cy="43338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27" name="直線單箭頭接點 26"/>
              <p:cNvCxnSpPr/>
              <p:nvPr/>
            </p:nvCxnSpPr>
            <p:spPr>
              <a:xfrm>
                <a:off x="2555776" y="3573016"/>
                <a:ext cx="864096" cy="10081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 22"/>
            <p:cNvSpPr/>
            <p:nvPr/>
          </p:nvSpPr>
          <p:spPr>
            <a:xfrm>
              <a:off x="3419872" y="4509120"/>
              <a:ext cx="2160240" cy="1008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標題 1"/>
          <p:cNvSpPr>
            <a:spLocks noGrp="1"/>
          </p:cNvSpPr>
          <p:nvPr>
            <p:ph type="title"/>
          </p:nvPr>
        </p:nvSpPr>
        <p:spPr>
          <a:xfrm>
            <a:off x="450156" y="252239"/>
            <a:ext cx="4752528" cy="1260211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進入論文提交頁面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26420" y="6176268"/>
            <a:ext cx="7704856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若提交後，需再修改或查看論文審查進度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論文通過後，補列印授權書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皆可重新登入系統查看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2" cstate="print"/>
          <a:srcRect l="2394"/>
          <a:stretch>
            <a:fillRect/>
          </a:stretch>
        </p:blipFill>
        <p:spPr bwMode="auto">
          <a:xfrm>
            <a:off x="4914652" y="108223"/>
            <a:ext cx="5148064" cy="70875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圓角矩形 7"/>
          <p:cNvSpPr/>
          <p:nvPr/>
        </p:nvSpPr>
        <p:spPr>
          <a:xfrm>
            <a:off x="9491244" y="612279"/>
            <a:ext cx="571472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378148" y="1587524"/>
            <a:ext cx="4038600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None/>
            </a:pPr>
            <a:endParaRPr lang="en-US" altLang="zh-TW" sz="2400" u="sng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ea typeface="微軟正黑體" pitchFamily="34" charset="-120"/>
              </a:rPr>
              <a:t>輸入論文的書目資料</a:t>
            </a:r>
            <a:r>
              <a:rPr lang="en-US" altLang="zh-TW" sz="2400" dirty="0" smtClean="0">
                <a:ea typeface="微軟正黑體" pitchFamily="34" charset="-120"/>
              </a:rPr>
              <a:t>:</a:t>
            </a:r>
            <a:r>
              <a:rPr lang="zh-TW" altLang="en-US" sz="2400" dirty="0" smtClean="0">
                <a:ea typeface="微軟正黑體" pitchFamily="34" charset="-120"/>
              </a:rPr>
              <a:t>標題、姓名、出版年、關鍵字</a:t>
            </a:r>
            <a:r>
              <a:rPr lang="en-US" altLang="zh-TW" sz="2400" dirty="0" smtClean="0">
                <a:ea typeface="微軟正黑體" pitchFamily="34" charset="-120"/>
              </a:rPr>
              <a:t>…</a:t>
            </a:r>
            <a:r>
              <a:rPr lang="zh-TW" altLang="en-US" sz="2400" dirty="0" smtClean="0">
                <a:ea typeface="微軟正黑體" pitchFamily="34" charset="-120"/>
              </a:rPr>
              <a:t>等。（注意：標示</a:t>
            </a:r>
            <a:r>
              <a:rPr lang="zh-TW" altLang="en-US" sz="2400" dirty="0" smtClean="0">
                <a:solidFill>
                  <a:srgbClr val="0070C0"/>
                </a:solidFill>
                <a:ea typeface="微軟正黑體" pitchFamily="34" charset="-120"/>
              </a:rPr>
              <a:t>藍色</a:t>
            </a:r>
            <a:r>
              <a:rPr lang="zh-TW" altLang="en-US" sz="2400" dirty="0" smtClean="0">
                <a:ea typeface="微軟正黑體" pitchFamily="34" charset="-120"/>
              </a:rPr>
              <a:t>的為</a:t>
            </a:r>
            <a:r>
              <a:rPr lang="zh-TW" altLang="en-US" sz="2400" dirty="0" smtClean="0">
                <a:solidFill>
                  <a:srgbClr val="0070C0"/>
                </a:solidFill>
                <a:ea typeface="微軟正黑體" pitchFamily="34" charset="-120"/>
              </a:rPr>
              <a:t>非必填欄位</a:t>
            </a:r>
            <a:r>
              <a:rPr lang="zh-TW" altLang="en-US" sz="2400" dirty="0" smtClean="0">
                <a:ea typeface="微軟正黑體" pitchFamily="34" charset="-120"/>
              </a:rPr>
              <a:t>，其餘皆必填喔！）</a:t>
            </a:r>
            <a:endParaRPr lang="en-US" altLang="zh-TW" sz="2400" dirty="0" smtClean="0"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>
                <a:ea typeface="微軟正黑體" pitchFamily="34" charset="-120"/>
              </a:rPr>
              <a:t>請</a:t>
            </a:r>
            <a:r>
              <a:rPr lang="zh-TW" altLang="en-US" sz="2400" dirty="0" smtClean="0">
                <a:ea typeface="微軟正黑體" pitchFamily="34" charset="-120"/>
              </a:rPr>
              <a:t>注意每個欄位的提醒文字，務必遵照且確實填寫。</a:t>
            </a:r>
            <a:endParaRPr lang="en-US" altLang="zh-TW" sz="2400" dirty="0" smtClean="0"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您可先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暫存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，系統將保留資料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天，記得返回系統繼續論文提交作業，以免資料被刪除！</a:t>
            </a:r>
          </a:p>
          <a:p>
            <a:endParaRPr lang="zh-TW" altLang="en-US" sz="2400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0156" y="576204"/>
            <a:ext cx="4752528" cy="1260211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填寫論文基本資料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986660" y="3694808"/>
            <a:ext cx="1368152" cy="661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6354812" y="4054848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642844" y="3583891"/>
            <a:ext cx="28803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本學期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學年度第二學期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出版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年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986660" y="5134968"/>
            <a:ext cx="424847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4770636" y="5868863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22164" y="6300911"/>
            <a:ext cx="42484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建議輸入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Gmail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或學校的信箱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668" y="324247"/>
            <a:ext cx="5274310" cy="6858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0156" y="252239"/>
            <a:ext cx="4896544" cy="151216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輸入口試委員名單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378148" y="1980431"/>
            <a:ext cx="5040560" cy="3312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欄位有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為必填欄位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系統預設為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二位指導教授欄位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二位口試委員欄位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若有超過預設人數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請點選左下的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增加指導教授輸入框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50156" y="252239"/>
            <a:ext cx="4896544" cy="151216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上傳論文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檔案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604" y="1980431"/>
            <a:ext cx="5832648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9451156" y="6012879"/>
            <a:ext cx="79208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94772" y="5940871"/>
            <a:ext cx="79208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68914" y="5508823"/>
            <a:ext cx="461962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9739188" y="5508823"/>
            <a:ext cx="461962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234132" y="1908423"/>
            <a:ext cx="385192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請先詳閱頁面中之注意事項。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確認論文檔案為已加入浮水印和保全設定的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點選「瀏覽」夾帶檔案，再點「上傳」，完成論文檔案上傳作業。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免擔心取檔名的問題，因系統會自動變更成預設之編號規則名稱。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234132" y="36215"/>
            <a:ext cx="4896544" cy="151216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確認論文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檔案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圖片 8" descr="pic8.JPG"/>
          <p:cNvPicPr>
            <a:picLocks noChangeAspect="1"/>
          </p:cNvPicPr>
          <p:nvPr/>
        </p:nvPicPr>
        <p:blipFill>
          <a:blip r:embed="rId2" cstate="print"/>
          <a:srcRect t="25269" b="17415"/>
          <a:stretch>
            <a:fillRect/>
          </a:stretch>
        </p:blipFill>
        <p:spPr bwMode="auto">
          <a:xfrm>
            <a:off x="2250356" y="1451619"/>
            <a:ext cx="5832648" cy="21849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10" descr="pic9.JPG"/>
          <p:cNvPicPr>
            <a:picLocks noChangeAspect="1"/>
          </p:cNvPicPr>
          <p:nvPr/>
        </p:nvPicPr>
        <p:blipFill>
          <a:blip r:embed="rId3" cstate="print"/>
          <a:srcRect l="8528" t="37914" r="17113" b="17314"/>
          <a:stretch>
            <a:fillRect/>
          </a:stretch>
        </p:blipFill>
        <p:spPr bwMode="auto">
          <a:xfrm>
            <a:off x="2322364" y="4068663"/>
            <a:ext cx="5811841" cy="2442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6138788" y="3564607"/>
            <a:ext cx="410445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將有兩次確認檔案的機會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4842644" y="3636615"/>
            <a:ext cx="504056" cy="5040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pc="-100" dirty="0" smtClean="0">
                <a:latin typeface="微軟正黑體" pitchFamily="34" charset="-120"/>
                <a:ea typeface="微軟正黑體" pitchFamily="34" charset="-120"/>
              </a:rPr>
              <a:t>論文系統授權方式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114452" y="4284687"/>
            <a:ext cx="4752528" cy="1872208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華藝線上圖書館平臺</a:t>
            </a:r>
            <a:endParaRPr lang="en-US" altLang="zh-TW" sz="3200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32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系統論文授權流程</a:t>
            </a:r>
            <a:endParaRPr lang="en-US" altLang="zh-TW" sz="3200" spc="-1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066780" y="108223"/>
            <a:ext cx="4626620" cy="50405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新特明體(P)" pitchFamily="18" charset="-120"/>
              </a:rPr>
              <a:t>淡大博碩士論文上傳說明會　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440487" y="513953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96" y="0"/>
            <a:ext cx="8896350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66780" y="6300911"/>
            <a:ext cx="396044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華藝線上圖書館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URL</a:t>
            </a:r>
            <a:endPara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144564" y="540271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權利金回饋</a:t>
            </a:r>
            <a:endParaRPr lang="zh-TW" altLang="en-US" dirty="0"/>
          </a:p>
        </p:txBody>
      </p:sp>
      <p:sp>
        <p:nvSpPr>
          <p:cNvPr id="14" name="內容版面配置區 2"/>
          <p:cNvSpPr>
            <a:spLocks noGrp="1"/>
          </p:cNvSpPr>
          <p:nvPr>
            <p:ph idx="4294967295"/>
          </p:nvPr>
        </p:nvSpPr>
        <p:spPr>
          <a:xfrm>
            <a:off x="666180" y="1764407"/>
            <a:ext cx="9217024" cy="49148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華藝為保障作者著作的權益，以「知識有價，使用者付費」之精神面，將下載的費用回饋給作者。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當您所授權論文被下載的次數越多，獲取權利金的金額就越高喔！</a:t>
            </a:r>
          </a:p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954212" y="3789040"/>
            <a:ext cx="8856984" cy="2448272"/>
            <a:chOff x="691252" y="2420888"/>
            <a:chExt cx="7481148" cy="2448272"/>
          </a:xfrm>
        </p:grpSpPr>
        <p:sp>
          <p:nvSpPr>
            <p:cNvPr id="11" name="矩形 10"/>
            <p:cNvSpPr/>
            <p:nvPr/>
          </p:nvSpPr>
          <p:spPr>
            <a:xfrm>
              <a:off x="691252" y="2844527"/>
              <a:ext cx="1440160" cy="6480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有償授權</a:t>
              </a:r>
              <a:endParaRPr lang="zh-TW" altLang="en-US" b="1" dirty="0"/>
            </a:p>
          </p:txBody>
        </p:sp>
        <p:cxnSp>
          <p:nvCxnSpPr>
            <p:cNvPr id="12" name="肘形接點 11"/>
            <p:cNvCxnSpPr/>
            <p:nvPr/>
          </p:nvCxnSpPr>
          <p:spPr>
            <a:xfrm flipV="1">
              <a:off x="2123728" y="2708920"/>
              <a:ext cx="792088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/>
            <p:nvPr/>
          </p:nvCxnSpPr>
          <p:spPr>
            <a:xfrm>
              <a:off x="2123728" y="3140968"/>
              <a:ext cx="783704" cy="35165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2915816" y="2420888"/>
              <a:ext cx="1656184" cy="57606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捐贈校務基金</a:t>
              </a:r>
              <a:endParaRPr lang="zh-TW" altLang="en-US" b="1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915816" y="3212976"/>
              <a:ext cx="1656184" cy="720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權利金</a:t>
              </a:r>
              <a:endParaRPr lang="en-US" altLang="zh-TW" b="1" dirty="0" smtClean="0"/>
            </a:p>
            <a:p>
              <a:pPr algn="ctr"/>
              <a:r>
                <a:rPr lang="zh-TW" altLang="en-US" b="1" dirty="0" smtClean="0"/>
                <a:t>本人領取</a:t>
              </a:r>
              <a:endParaRPr lang="zh-TW" altLang="en-US" b="1" dirty="0"/>
            </a:p>
          </p:txBody>
        </p:sp>
        <p:cxnSp>
          <p:nvCxnSpPr>
            <p:cNvPr id="19" name="直線接點 18"/>
            <p:cNvCxnSpPr>
              <a:stCxn id="17" idx="3"/>
            </p:cNvCxnSpPr>
            <p:nvPr/>
          </p:nvCxnSpPr>
          <p:spPr>
            <a:xfrm>
              <a:off x="4572000" y="2708920"/>
              <a:ext cx="280831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27171" y="3140968"/>
              <a:ext cx="1473020" cy="7200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填寫聯絡資訊</a:t>
              </a:r>
              <a:endParaRPr lang="zh-TW" altLang="en-US" b="1" dirty="0"/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6300192" y="3501008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7380312" y="270892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588224" y="3068960"/>
              <a:ext cx="1584176" cy="7920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確認書目資料</a:t>
              </a:r>
              <a:endParaRPr lang="zh-TW" altLang="en-US" b="1" dirty="0"/>
            </a:p>
          </p:txBody>
        </p:sp>
        <p:sp>
          <p:nvSpPr>
            <p:cNvPr id="24" name="Line 67"/>
            <p:cNvSpPr>
              <a:spLocks noChangeShapeType="1"/>
            </p:cNvSpPr>
            <p:nvPr/>
          </p:nvSpPr>
          <p:spPr bwMode="auto">
            <a:xfrm flipH="1" flipV="1">
              <a:off x="7380312" y="3861048"/>
              <a:ext cx="0" cy="50405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004048" y="4149080"/>
              <a:ext cx="1872208" cy="7200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完成論文上傳</a:t>
              </a:r>
              <a:endParaRPr lang="zh-TW" altLang="en-US" b="1" dirty="0"/>
            </a:p>
          </p:txBody>
        </p: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 flipH="1">
              <a:off x="4571999" y="3492599"/>
              <a:ext cx="255171" cy="84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6876256" y="4365104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Rectangle 61"/>
          <p:cNvSpPr txBox="1">
            <a:spLocks noChangeArrowheads="1"/>
          </p:cNvSpPr>
          <p:nvPr/>
        </p:nvSpPr>
        <p:spPr>
          <a:xfrm>
            <a:off x="1604789" y="341200"/>
            <a:ext cx="7126287" cy="1143000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Q&amp;A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412777"/>
            <a:ext cx="9714036" cy="49451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授權學位論文給學校，學校會如何處理學生的著作權？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第一，學生授權其學位論文著作財產權給學校，學校第一要務，便是</a:t>
            </a:r>
            <a:r>
              <a:rPr lang="zh-TW" altLang="en-US" sz="28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充分保障學生的著作財產權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，讓學生的智慧不被盜版或濫用。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第二，</a:t>
            </a:r>
            <a:r>
              <a:rPr lang="zh-TW" altLang="en-US" sz="28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學校將與數位內容產業進行產學合作，將學生授權的著作進行數位加值營運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，仿照國外頂尖大學與資料庫產業合作的作法，進行國內外學術推廣，讓學生知識成果帶動國內學術影響力之擴散。</a:t>
            </a:r>
          </a:p>
          <a:p>
            <a:pPr fontAlgn="auto">
              <a:spcAft>
                <a:spcPts val="0"/>
              </a:spcAft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322364" y="5652839"/>
            <a:ext cx="6892120" cy="108499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授權不困難，那該如何授權呢？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進入授權程序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" descr="pic10.JPG"/>
          <p:cNvPicPr>
            <a:picLocks noChangeAspect="1"/>
          </p:cNvPicPr>
          <p:nvPr/>
        </p:nvPicPr>
        <p:blipFill>
          <a:blip r:embed="rId2" cstate="print"/>
          <a:srcRect b="18832"/>
          <a:stretch>
            <a:fillRect/>
          </a:stretch>
        </p:blipFill>
        <p:spPr bwMode="auto">
          <a:xfrm>
            <a:off x="1285852" y="1620391"/>
            <a:ext cx="7760504" cy="505980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圓角矩形 18"/>
          <p:cNvSpPr/>
          <p:nvPr/>
        </p:nvSpPr>
        <p:spPr>
          <a:xfrm>
            <a:off x="1907704" y="5380882"/>
            <a:ext cx="6247308" cy="6319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Rectangle 61"/>
          <p:cNvSpPr txBox="1">
            <a:spLocks noChangeArrowheads="1"/>
          </p:cNvSpPr>
          <p:nvPr/>
        </p:nvSpPr>
        <p:spPr>
          <a:xfrm>
            <a:off x="668685" y="333375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紙本於圖書館內公開時間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378148" y="468263"/>
            <a:ext cx="9001000" cy="72008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  <a:t>電子論文內容格式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78148" y="1692399"/>
            <a:ext cx="5688632" cy="360040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封面</a:t>
            </a: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誌</a:t>
            </a: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謝</a:t>
            </a: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可有可無</a:t>
            </a: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中英文論文提要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需符合格式要求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73384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目錄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含目錄、圖目錄、表目錄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73384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正文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內文各章節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73384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參考文獻</a:t>
            </a:r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73384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附錄</a:t>
            </a:r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tabLst/>
              <a:defRPr/>
            </a:pP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 pitchFamily="18" charset="-12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 pitchFamily="18" charset="-12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 pitchFamily="18" charset="-12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 pitchFamily="18" charset="-12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 pitchFamily="18" charset="-12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n-cs"/>
            </a:endParaRPr>
          </a:p>
        </p:txBody>
      </p:sp>
      <p:sp>
        <p:nvSpPr>
          <p:cNvPr id="9" name="摺角紙張 8"/>
          <p:cNvSpPr/>
          <p:nvPr/>
        </p:nvSpPr>
        <p:spPr bwMode="auto">
          <a:xfrm>
            <a:off x="4770636" y="3780631"/>
            <a:ext cx="5256584" cy="309634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提醒您！重要文件下載參考！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、教務處→註冊組→法規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章程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→成績業務相關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</a:p>
          <a:p>
            <a:pPr>
              <a:lnSpc>
                <a:spcPct val="150000"/>
              </a:lnSpc>
            </a:pPr>
            <a:r>
              <a:rPr lang="en-US" altLang="zh-TW" sz="1600" dirty="0" smtClean="0"/>
              <a:t>9.</a:t>
            </a:r>
            <a:r>
              <a:rPr lang="zh-TW" altLang="en-US" sz="1600" dirty="0" smtClean="0"/>
              <a:t>淡江大學研究生碩博士論文撰寫格式要點</a:t>
            </a:r>
            <a:r>
              <a:rPr lang="en-US" altLang="zh-TW" sz="1600" dirty="0" smtClean="0"/>
              <a:t>(Word</a:t>
            </a:r>
            <a:r>
              <a:rPr lang="zh-TW" altLang="en-US" sz="1600" dirty="0" smtClean="0"/>
              <a:t>檔案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endParaRPr lang="en-US" altLang="zh-TW" sz="1600" u="sng" dirty="0" smtClean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hlinkClick r:id="rId3"/>
              </a:rPr>
              <a:t>5-56 </a:t>
            </a:r>
            <a:r>
              <a:rPr lang="zh-TW" altLang="en-US" sz="1600" dirty="0" smtClean="0">
                <a:hlinkClick r:id="rId3"/>
              </a:rPr>
              <a:t>淡江大學研究生碩博士論文撰寫格式要點</a:t>
            </a:r>
            <a:endParaRPr lang="en-US" altLang="zh-TW" sz="1600" dirty="0" smtClean="0"/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、教務處→註冊組→表格下載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成績業務相關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hlinkClick r:id="rId4" tooltip="　A12-淡江大學研究生中文論文提要ATRX-Q03-001-FM030"/>
              </a:rPr>
              <a:t>A12-</a:t>
            </a:r>
            <a:r>
              <a:rPr lang="zh-TW" altLang="en-US" sz="1600" dirty="0" smtClean="0">
                <a:hlinkClick r:id="rId4" tooltip="　A12-淡江大學研究生中文論文提要ATRX-Q03-001-FM030"/>
              </a:rPr>
              <a:t>淡江大學研究生中文論文提要</a:t>
            </a:r>
            <a:r>
              <a:rPr lang="en-US" altLang="zh-TW" sz="1600" dirty="0" smtClean="0">
                <a:hlinkClick r:id="rId4" tooltip="　A12-淡江大學研究生中文論文提要ATRX-Q03-001-FM030"/>
              </a:rPr>
              <a:t>ATRX-Q03-001-FM030  </a:t>
            </a:r>
            <a:r>
              <a:rPr lang="en-US" altLang="zh-TW" sz="1600" dirty="0" smtClean="0"/>
              <a:t> </a:t>
            </a:r>
            <a:endParaRPr lang="en-US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hlinkClick r:id="rId5" tooltip="　A13-淡江大學研究生英文論文提要ATRX-Q03-001-FM031"/>
              </a:rPr>
              <a:t>A13-</a:t>
            </a:r>
            <a:r>
              <a:rPr lang="zh-TW" altLang="en-US" sz="1600" dirty="0" smtClean="0">
                <a:hlinkClick r:id="rId5" tooltip="　A13-淡江大學研究生英文論文提要ATRX-Q03-001-FM031"/>
              </a:rPr>
              <a:t>淡江大學研究生英文論文提要</a:t>
            </a:r>
            <a:r>
              <a:rPr lang="en-US" altLang="zh-TW" sz="1600" dirty="0" smtClean="0">
                <a:hlinkClick r:id="rId5" tooltip="　A13-淡江大學研究生英文論文提要ATRX-Q03-001-FM031"/>
              </a:rPr>
              <a:t>ATRX-Q03-001-FM031  </a:t>
            </a:r>
            <a:endParaRPr lang="en-US" altLang="zh-TW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ic1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90092" y="1763713"/>
            <a:ext cx="6913217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762524" y="3564607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9" name="Rectangle 61"/>
          <p:cNvSpPr txBox="1">
            <a:spLocks noChangeArrowheads="1"/>
          </p:cNvSpPr>
          <p:nvPr/>
        </p:nvSpPr>
        <p:spPr>
          <a:xfrm>
            <a:off x="668685" y="405383"/>
            <a:ext cx="8422431" cy="11430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電子論文選擇授權方式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上網公開日期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2124447"/>
            <a:ext cx="7067550" cy="26289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61"/>
          <p:cNvSpPr txBox="1">
            <a:spLocks noChangeArrowheads="1"/>
          </p:cNvSpPr>
          <p:nvPr/>
        </p:nvSpPr>
        <p:spPr>
          <a:xfrm>
            <a:off x="668685" y="621407"/>
            <a:ext cx="8422431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有償授權，本人權利金領取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789508" y="5076775"/>
            <a:ext cx="9165704" cy="2088232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73384" lvl="0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/>
            </a:pP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請填寫常用之信箱，利收領取通知信函。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73384" lvl="0" indent="-373384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/>
            </a:pPr>
            <a:r>
              <a:rPr lang="zh-TW" altLang="en-US" sz="3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若資料不全、錯誤或異動未變更者，及收到領取通知但未領取者，時間</a:t>
            </a:r>
            <a:r>
              <a:rPr lang="zh-TW" altLang="en-US" sz="32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超過一年</a:t>
            </a:r>
            <a:r>
              <a:rPr lang="zh-TW" altLang="en-US" sz="3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，則此筆款項將自動捐贈做校務基金的使用。 </a:t>
            </a:r>
            <a:endParaRPr kumimoji="0" lang="en-US" altLang="zh-TW" sz="3500" b="0" i="0" u="sng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n-cs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92" y="2268463"/>
            <a:ext cx="7067550" cy="20288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61"/>
          <p:cNvSpPr txBox="1">
            <a:spLocks noChangeArrowheads="1"/>
          </p:cNvSpPr>
          <p:nvPr/>
        </p:nvSpPr>
        <p:spPr>
          <a:xfrm>
            <a:off x="668685" y="621407"/>
            <a:ext cx="8422431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您可暫存資料，但請注意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43808" y="47971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切記！！若選擇暫存，請於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天內返回系統提交審核，逾期資料將被刪除！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8388" y="3276575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970436" y="3564607"/>
            <a:ext cx="288032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321" y="4212679"/>
            <a:ext cx="5857875" cy="24098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80" y="1188343"/>
            <a:ext cx="4067175" cy="17335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1"/>
          <p:cNvSpPr txBox="1">
            <a:spLocks noChangeArrowheads="1"/>
          </p:cNvSpPr>
          <p:nvPr/>
        </p:nvSpPr>
        <p:spPr>
          <a:xfrm>
            <a:off x="666180" y="180231"/>
            <a:ext cx="8422431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立即提交審核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最後資料確認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登出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204" y="1908423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弧形向右箭號 13"/>
          <p:cNvSpPr/>
          <p:nvPr/>
        </p:nvSpPr>
        <p:spPr>
          <a:xfrm>
            <a:off x="3114452" y="3276575"/>
            <a:ext cx="785818" cy="135732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8548" y="1908423"/>
            <a:ext cx="5832648" cy="2190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直線圖說文字 1 17"/>
          <p:cNvSpPr/>
          <p:nvPr/>
        </p:nvSpPr>
        <p:spPr>
          <a:xfrm>
            <a:off x="4194572" y="6876975"/>
            <a:ext cx="5616624" cy="432048"/>
          </a:xfrm>
          <a:prstGeom prst="borderCallout1">
            <a:avLst>
              <a:gd name="adj1" fmla="val -74390"/>
              <a:gd name="adj2" fmla="val 50002"/>
              <a:gd name="adj3" fmla="val 1634"/>
              <a:gd name="adj4" fmla="val 5717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記得按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登出</a:t>
            </a:r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不然系統會一直停留在暫存狀態喔！</a:t>
            </a:r>
          </a:p>
        </p:txBody>
      </p:sp>
      <p:sp>
        <p:nvSpPr>
          <p:cNvPr id="19" name="矩形 18"/>
          <p:cNvSpPr/>
          <p:nvPr/>
        </p:nvSpPr>
        <p:spPr>
          <a:xfrm>
            <a:off x="6210796" y="3708623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10796" y="6156895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6215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授權書列印並親筆簽名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34</a:t>
            </a:fld>
            <a:endParaRPr lang="en-US" altLang="ja-JP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972319"/>
            <a:ext cx="5472608" cy="610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橢圓形圖說文字 5"/>
          <p:cNvSpPr/>
          <p:nvPr/>
        </p:nvSpPr>
        <p:spPr>
          <a:xfrm>
            <a:off x="522164" y="5280993"/>
            <a:ext cx="4463096" cy="2280270"/>
          </a:xfrm>
          <a:prstGeom prst="wedgeEllipseCallout">
            <a:avLst>
              <a:gd name="adj1" fmla="val -27217"/>
              <a:gd name="adj2" fmla="val -423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審核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通過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，系統將會發出「審核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通知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信件」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若五日無收到信，請洽系所助教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將信件中的授權書列印並簽名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298925" y="2916535"/>
            <a:ext cx="6394475" cy="4032448"/>
            <a:chOff x="4298925" y="2916535"/>
            <a:chExt cx="6394475" cy="40324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8925" y="2916535"/>
              <a:ext cx="6394475" cy="349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圓角矩形 8"/>
            <p:cNvSpPr/>
            <p:nvPr/>
          </p:nvSpPr>
          <p:spPr>
            <a:xfrm>
              <a:off x="6138788" y="5940871"/>
              <a:ext cx="4176464" cy="10081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您可再重新登入系統，確認論文是否已審核通過，並點選「列印授權書」，進行補印。</a:t>
              </a:r>
              <a:endParaRPr lang="zh-TW" altLang="en-US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本校於國家圖書館「臺灣博碩士論文知識加值系統」僅提供論文書目資料，未授權電子全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文。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如有意願授權者，可自行填寫「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國家圖書館博碩士論文電子檔案上網授權書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寄送國家圖書館或電洽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02-23619132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528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61"/>
          <p:cNvSpPr txBox="1">
            <a:spLocks noChangeArrowheads="1"/>
          </p:cNvSpPr>
          <p:nvPr/>
        </p:nvSpPr>
        <p:spPr>
          <a:xfrm>
            <a:off x="668685" y="468263"/>
            <a:ext cx="8422431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宣導事項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延後公開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本論文及電子論文有特殊原因需延後公開者，請於提交送出審核之前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本館網頁下載填寫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「</a:t>
            </a:r>
            <a:r>
              <a:rPr lang="en-US" altLang="zh-TW" sz="2800" u="sng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淡江大學覺生紀念圖書館抽換學位論文或變更授權書申請表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」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至圖書館二樓典閱組辦理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本論文正本中裝訂國家圖書館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「</a:t>
            </a:r>
            <a:r>
              <a:rPr lang="en-US" altLang="zh-TW" sz="2800" u="sng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博碩士論文延後公開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</a:t>
            </a:r>
            <a:r>
              <a:rPr lang="en-US" altLang="zh-TW" sz="2800" u="sng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下架申請書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」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正本一份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xmlns="" val="4127181952"/>
              </p:ext>
            </p:extLst>
          </p:nvPr>
        </p:nvGraphicFramePr>
        <p:xfrm>
          <a:off x="103648" y="3840608"/>
          <a:ext cx="105131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8090" y="18049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49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電子學位論文服務系統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最新消息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審核時間、地點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論文檢核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自行檢核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「電子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學位論文服務系統」說明會講義下載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圖書館相關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論文系統網站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註冊組網站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7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650" y="756295"/>
            <a:ext cx="7658100" cy="66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252239"/>
            <a:ext cx="9624060" cy="5926077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組→表單下載→成績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相關→ 國家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圖書館表單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抽換</a:t>
            </a:r>
            <a:r>
              <a:rPr lang="en-US" altLang="zh-TW" sz="2000" dirty="0"/>
              <a:t>)</a:t>
            </a:r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546500" y="756295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322364" y="356460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02884" y="2556495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9" name="向左箭號 8"/>
          <p:cNvSpPr/>
          <p:nvPr/>
        </p:nvSpPr>
        <p:spPr>
          <a:xfrm>
            <a:off x="7146900" y="6228903"/>
            <a:ext cx="1224136" cy="57606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1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繳交流程步驟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indent="0">
              <a:buNone/>
            </a:pP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電子檔上傳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ETDS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提交審核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系所助理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裝訂紙本論文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本數各系不同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圖書館審核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一正、二影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圖書館審核後僅收影本，正本論文會交還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教務處離校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正本論文繳交註冊組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3" t="11385" r="20560" b="11468"/>
          <a:stretch/>
        </p:blipFill>
        <p:spPr>
          <a:xfrm>
            <a:off x="6210796" y="252239"/>
            <a:ext cx="4320480" cy="6696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2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2" y="164801"/>
            <a:ext cx="9433048" cy="67121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橢圓 9"/>
          <p:cNvSpPr/>
          <p:nvPr/>
        </p:nvSpPr>
        <p:spPr>
          <a:xfrm>
            <a:off x="2610396" y="0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818308" y="2916535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066780" y="241247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246292" y="5481438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4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863"/>
          <a:stretch>
            <a:fillRect/>
          </a:stretch>
        </p:blipFill>
        <p:spPr bwMode="auto">
          <a:xfrm>
            <a:off x="810196" y="3924647"/>
            <a:ext cx="2520280" cy="22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4"/>
          <p:cNvCxnSpPr/>
          <p:nvPr/>
        </p:nvCxnSpPr>
        <p:spPr>
          <a:xfrm>
            <a:off x="5440487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1"/>
          <p:cNvSpPr txBox="1">
            <a:spLocks noChangeArrowheads="1"/>
          </p:cNvSpPr>
          <p:nvPr/>
        </p:nvSpPr>
        <p:spPr>
          <a:xfrm>
            <a:off x="522164" y="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Rectangle 61"/>
          <p:cNvSpPr txBox="1">
            <a:spLocks noChangeArrowheads="1"/>
          </p:cNvSpPr>
          <p:nvPr/>
        </p:nvSpPr>
        <p:spPr>
          <a:xfrm>
            <a:off x="674564" y="152400"/>
            <a:ext cx="7126287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提醒事項</a:t>
            </a:r>
            <a:endParaRPr lang="ja-JP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8" name="Picture 3" descr="C:\Documents and Settings\iris8759\My Documents\Downloads\telefono-email-frolland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8193">
            <a:off x="6159488" y="4518169"/>
            <a:ext cx="1570161" cy="1538758"/>
          </a:xfrm>
          <a:prstGeom prst="rect">
            <a:avLst/>
          </a:prstGeom>
          <a:noFill/>
        </p:spPr>
      </p:pic>
      <p:sp>
        <p:nvSpPr>
          <p:cNvPr id="19" name="文字版面配置區 7"/>
          <p:cNvSpPr txBox="1">
            <a:spLocks/>
          </p:cNvSpPr>
          <p:nvPr/>
        </p:nvSpPr>
        <p:spPr>
          <a:xfrm>
            <a:off x="6553890" y="2428868"/>
            <a:ext cx="3317870" cy="2022470"/>
          </a:xfrm>
          <a:prstGeom prst="wedgeEllipseCallout">
            <a:avLst/>
          </a:prstGeom>
          <a:solidFill>
            <a:srgbClr val="FFC000"/>
          </a:solidFill>
          <a:ln w="25400" cap="flat" cmpd="sng" algn="ctr">
            <a:solidFill>
              <a:srgbClr val="F13B0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如有任何問題，請聯絡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(02)2621-5656 # 2312</a:t>
            </a:r>
            <a:endParaRPr lang="zh-TW" altLang="en-US" sz="16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雲朵形圖說文字 15"/>
          <p:cNvSpPr/>
          <p:nvPr/>
        </p:nvSpPr>
        <p:spPr>
          <a:xfrm>
            <a:off x="2466380" y="1548383"/>
            <a:ext cx="3725115" cy="2467119"/>
          </a:xfrm>
          <a:prstGeom prst="cloudCallout">
            <a:avLst>
              <a:gd name="adj1" fmla="val -30445"/>
              <a:gd name="adj2" fmla="val 726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970436" y="1980431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請密切注意各系所與教務處公告繳交畢業論文的截止日期。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778748" y="108263"/>
            <a:ext cx="5183300" cy="360000"/>
          </a:xfrm>
          <a:prstGeom prst="rect">
            <a:avLst/>
          </a:prstGeom>
        </p:spPr>
        <p:txBody>
          <a:bodyPr vert="horz" lIns="99569" tIns="49785" rIns="99569" bIns="49785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華康新特明體(P)" pitchFamily="18" charset="-120"/>
                <a:ea typeface="華康新特明體(P)" pitchFamily="18" charset="-120"/>
                <a:cs typeface="+mj-cs"/>
              </a:rPr>
              <a:t>博碩士論文上傳說明會　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3329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800" dirty="0"/>
              <a:t>mlib@mail.tku.edu.tw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2754412" y="3348583"/>
            <a:ext cx="5473303" cy="503460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若有任何論文問題，歡迎洽詢圖書館</a:t>
            </a:r>
            <a:endParaRPr lang="zh-TW" alt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3523457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122564" y="3996655"/>
            <a:ext cx="3168352" cy="648071"/>
          </a:xfrm>
        </p:spPr>
        <p:txBody>
          <a:bodyPr/>
          <a:lstStyle/>
          <a:p>
            <a:r>
              <a:rPr lang="en-US" altLang="zh-TW" dirty="0" smtClean="0"/>
              <a:t>(02)2621-5656 # 2312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341313"/>
            <a:ext cx="1008112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898428" y="25223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602284" y="3780631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146900" y="248448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8083004" y="5796855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4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電子論文檔案加工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26420" y="4284687"/>
            <a:ext cx="5128950" cy="1872208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轉檔操作說明</a:t>
            </a:r>
            <a:endParaRPr lang="en-US" altLang="zh-TW" sz="3200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加入浮水印</a:t>
            </a:r>
            <a:endParaRPr lang="en-US" altLang="zh-TW" sz="3200" spc="-1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3200" spc="-1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spc="-100" dirty="0" smtClean="0">
                <a:latin typeface="微軟正黑體" pitchFamily="34" charset="-120"/>
                <a:ea typeface="微軟正黑體" pitchFamily="34" charset="-120"/>
              </a:rPr>
              <a:t>文件保全設定</a:t>
            </a:r>
            <a:endParaRPr lang="zh-TW" altLang="en-US" sz="32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066780" y="108223"/>
            <a:ext cx="4464496" cy="50405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新特明體(P)" pitchFamily="18" charset="-120"/>
              </a:rPr>
              <a:t>淡大博碩士論文上傳說明會　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440487" y="513953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63200" y="720220"/>
            <a:ext cx="9624060" cy="1260211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轉檔操作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666180" y="2052439"/>
            <a:ext cx="9793088" cy="4680520"/>
          </a:xfrm>
        </p:spPr>
        <p:txBody>
          <a:bodyPr/>
          <a:lstStyle/>
          <a:p>
            <a:r>
              <a:rPr lang="zh-TW" altLang="en-US" sz="28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上傳完整</a:t>
            </a:r>
            <a:r>
              <a:rPr lang="en-US" altLang="zh-TW" sz="28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檔案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：含封面、中英文論文提要、目錄、正文、參考文獻等內容。 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請依學校論文格式規範撰寫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2000" dirty="0" smtClean="0">
              <a:solidFill>
                <a:srgbClr val="7030A0"/>
              </a:solidFill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方法一：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若是以一個文字檔案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doc.docx.odt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撰寫者，請確認章節頁碼無誤後，再轉成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檔案上傳。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方法二：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若是分成多個文字檔案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doc.docx.odt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撰寫者：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可將文字檔各別轉成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檔案後，再組成完整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檔上傳；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或將多檔文字檔先併成一個完整文字檔，再轉成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檔上傳。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solidFill>
                <a:srgbClr val="7030A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小提醒：轉檔完成後，請務必檢查章節有無缺漏，以及頁碼有無重複或錯誤之問題。</a:t>
            </a:r>
            <a:endParaRPr lang="en-US" altLang="zh-TW" sz="2000" b="1" dirty="0" smtClean="0">
              <a:solidFill>
                <a:srgbClr val="7030A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155012" y="180231"/>
            <a:ext cx="2088232" cy="1440160"/>
            <a:chOff x="8371036" y="756295"/>
            <a:chExt cx="2088232" cy="1440160"/>
          </a:xfrm>
        </p:grpSpPr>
        <p:sp>
          <p:nvSpPr>
            <p:cNvPr id="10" name="橢圓形圖說文字 9"/>
            <p:cNvSpPr/>
            <p:nvPr/>
          </p:nvSpPr>
          <p:spPr>
            <a:xfrm>
              <a:off x="8371036" y="756295"/>
              <a:ext cx="2088232" cy="1440160"/>
            </a:xfrm>
            <a:prstGeom prst="wedgeEllipseCallo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659068" y="1116335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</a:rPr>
                <a:t>系統只能上傳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PDF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檔案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564" y="684287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732" y="972319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單箭頭接點 13"/>
          <p:cNvCxnSpPr/>
          <p:nvPr/>
        </p:nvCxnSpPr>
        <p:spPr>
          <a:xfrm>
            <a:off x="4770636" y="1260351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278" y="1332359"/>
            <a:ext cx="514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/>
          <p:cNvSpPr>
            <a:spLocks noGrp="1"/>
          </p:cNvSpPr>
          <p:nvPr>
            <p:ph type="title"/>
          </p:nvPr>
        </p:nvSpPr>
        <p:spPr>
          <a:xfrm>
            <a:off x="378148" y="0"/>
            <a:ext cx="9624060" cy="1260211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另存成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67" y="1145604"/>
            <a:ext cx="4543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90" r="3235" b="8780"/>
          <a:stretch>
            <a:fillRect/>
          </a:stretch>
        </p:blipFill>
        <p:spPr bwMode="auto">
          <a:xfrm>
            <a:off x="2178348" y="1404367"/>
            <a:ext cx="6354812" cy="561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3"/>
          <p:cNvSpPr>
            <a:spLocks noGrp="1"/>
          </p:cNvSpPr>
          <p:nvPr>
            <p:ph sz="quarter" idx="13"/>
          </p:nvPr>
        </p:nvSpPr>
        <p:spPr>
          <a:xfrm>
            <a:off x="5940872" y="5689055"/>
            <a:ext cx="4752528" cy="18722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6075" indent="-346075" algn="just">
              <a:lnSpc>
                <a:spcPct val="90000"/>
              </a:lnSpc>
              <a:spcBef>
                <a:spcPts val="900"/>
              </a:spcBef>
              <a:buClr>
                <a:srgbClr val="00B050"/>
              </a:buClr>
              <a:buFontTx/>
              <a:buAutoNum type="arabicPeriod"/>
            </a:pP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開啟</a:t>
            </a: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，選擇「檔案」或「左上角圖示」</a:t>
            </a:r>
            <a:endParaRPr lang="en-US" altLang="zh-TW" sz="20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6075" indent="-346075" algn="just">
              <a:lnSpc>
                <a:spcPct val="90000"/>
              </a:lnSpc>
              <a:spcBef>
                <a:spcPts val="900"/>
              </a:spcBef>
              <a:buClr>
                <a:srgbClr val="00B050"/>
              </a:buClr>
              <a:buFontTx/>
              <a:buAutoNum type="arabicPeriod"/>
            </a:pP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選擇「另存新檔」</a:t>
            </a:r>
            <a:endParaRPr lang="en-US" altLang="en-US" sz="20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6075" indent="-346075" algn="just">
              <a:lnSpc>
                <a:spcPct val="90000"/>
              </a:lnSpc>
              <a:spcBef>
                <a:spcPts val="900"/>
              </a:spcBef>
              <a:buClr>
                <a:srgbClr val="00B050"/>
              </a:buClr>
              <a:buFontTx/>
              <a:buAutoNum type="arabicPeriod"/>
            </a:pP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輸入檔名，選擇「存檔類型：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0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6075" indent="-346075" algn="just">
              <a:lnSpc>
                <a:spcPct val="90000"/>
              </a:lnSpc>
              <a:spcBef>
                <a:spcPts val="900"/>
              </a:spcBef>
              <a:buClr>
                <a:srgbClr val="00B050"/>
              </a:buClr>
              <a:buFontTx/>
              <a:buAutoNum type="arabicPeriod"/>
            </a:pP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最後點「儲存」或「確認」</a:t>
            </a:r>
            <a:endParaRPr lang="en-US" altLang="zh-TW" sz="20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90116" y="97231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90116" y="2628503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06340" y="5148783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46500" y="204038"/>
            <a:ext cx="6984776" cy="738664"/>
          </a:xfrm>
          <a:prstGeom prst="rect">
            <a:avLst/>
          </a:prstGeom>
          <a:noFill/>
          <a:ln w="25400" cmpd="tri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、歡迎多加使用圖書館檢索電腦，有軟體可使用。</a:t>
            </a:r>
            <a:endParaRPr lang="en-US" altLang="zh-TW" sz="140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、或可於</a:t>
            </a:r>
            <a:r>
              <a:rPr lang="en-US" altLang="zh-TW" sz="1400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Adobe </a:t>
            </a:r>
            <a:r>
              <a:rPr lang="en-US" altLang="zh-TW" sz="1400" dirty="0" err="1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Acrobat線上</a:t>
            </a:r>
            <a:r>
              <a:rPr lang="zh-TW" altLang="en-US" sz="1400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網站</a:t>
            </a:r>
            <a:r>
              <a:rPr lang="en-US" altLang="zh-TW" sz="1400" dirty="0" err="1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下載試用</a:t>
            </a:r>
            <a:r>
              <a:rPr lang="zh-TW" altLang="en-US" sz="1400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 </a:t>
            </a:r>
            <a:r>
              <a:rPr lang="en-US" altLang="zh-TW" sz="1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www.adobe.com/cfusion/tdrc/index.cfm?product=acrobat_pro&amp;loc=tw </a:t>
            </a:r>
            <a:endParaRPr lang="zh-TW" altLang="en-US" sz="1400" b="1" dirty="0">
              <a:solidFill>
                <a:srgbClr val="CC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8828" y="302801"/>
            <a:ext cx="3659902" cy="126021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合併檔案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36215"/>
            <a:ext cx="6334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933" t="12632" r="1396"/>
          <a:stretch>
            <a:fillRect/>
          </a:stretch>
        </p:blipFill>
        <p:spPr bwMode="auto">
          <a:xfrm>
            <a:off x="1746299" y="2124447"/>
            <a:ext cx="6800795" cy="523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983" t="12710" r="2665"/>
          <a:stretch>
            <a:fillRect/>
          </a:stretch>
        </p:blipFill>
        <p:spPr bwMode="auto">
          <a:xfrm>
            <a:off x="4532350" y="2863480"/>
            <a:ext cx="6039065" cy="468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1894078" y="2412479"/>
            <a:ext cx="1076358" cy="569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19566" y="6660951"/>
            <a:ext cx="2220343" cy="46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235132" y="6914256"/>
            <a:ext cx="877241" cy="466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098228" y="32424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986660" y="1188343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970436" y="212444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570836" y="601287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4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9739188" y="637291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/>
                </a:solidFill>
              </a:rPr>
              <a:t>5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riti_orang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iriti_orang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1839</Words>
  <Application>Microsoft Office PowerPoint</Application>
  <PresentationFormat>自訂</PresentationFormat>
  <Paragraphs>258</Paragraphs>
  <Slides>41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43" baseType="lpstr">
      <vt:lpstr>airiti_orange_1</vt:lpstr>
      <vt:lpstr>airiti_orange_2</vt:lpstr>
      <vt:lpstr>淡江大學  Tamkang University </vt:lpstr>
      <vt:lpstr>投影片 2</vt:lpstr>
      <vt:lpstr>投影片 3</vt:lpstr>
      <vt:lpstr>投影片 4</vt:lpstr>
      <vt:lpstr>投影片 5</vt:lpstr>
      <vt:lpstr>電子論文檔案加工</vt:lpstr>
      <vt:lpstr>轉檔操作</vt:lpstr>
      <vt:lpstr>另存成PDF檔</vt:lpstr>
      <vt:lpstr>合併檔案</vt:lpstr>
      <vt:lpstr>轉檔完成，請再次檢查</vt:lpstr>
      <vt:lpstr>投影片 11</vt:lpstr>
      <vt:lpstr>投影片 12</vt:lpstr>
      <vt:lpstr>Adobe 9版後</vt:lpstr>
      <vt:lpstr>投影片 14</vt:lpstr>
      <vt:lpstr>投影片 15</vt:lpstr>
      <vt:lpstr>投影片 16</vt:lpstr>
      <vt:lpstr>投影片 17</vt:lpstr>
      <vt:lpstr>論文系統提交流程</vt:lpstr>
      <vt:lpstr>如何從圖書館首頁進入提交系統？</vt:lpstr>
      <vt:lpstr>進入論文提交頁面</vt:lpstr>
      <vt:lpstr>填寫論文基本資料</vt:lpstr>
      <vt:lpstr>投影片 22</vt:lpstr>
      <vt:lpstr>投影片 23</vt:lpstr>
      <vt:lpstr>投影片 24</vt:lpstr>
      <vt:lpstr>論文系統授權方式</vt:lpstr>
      <vt:lpstr>投影片 26</vt:lpstr>
      <vt:lpstr>權利金回饋</vt:lpstr>
      <vt:lpstr>投影片 28</vt:lpstr>
      <vt:lpstr>投影片 29</vt:lpstr>
      <vt:lpstr>投影片 30</vt:lpstr>
      <vt:lpstr>投影片 31</vt:lpstr>
      <vt:lpstr>投影片 32</vt:lpstr>
      <vt:lpstr>投影片 33</vt:lpstr>
      <vt:lpstr>授權書列印並親筆簽名</vt:lpstr>
      <vt:lpstr>投影片 35</vt:lpstr>
      <vt:lpstr>投影片 36</vt:lpstr>
      <vt:lpstr>投影片 37</vt:lpstr>
      <vt:lpstr>投影片 38</vt:lpstr>
      <vt:lpstr>投影片 39</vt:lpstr>
      <vt:lpstr>投影片 40</vt:lpstr>
      <vt:lpstr>(02)2621-5656 # 2312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A00796</dc:creator>
  <cp:lastModifiedBy>A00830</cp:lastModifiedBy>
  <cp:revision>298</cp:revision>
  <dcterms:created xsi:type="dcterms:W3CDTF">2016-03-28T06:15:18Z</dcterms:created>
  <dcterms:modified xsi:type="dcterms:W3CDTF">2018-04-16T03:28:58Z</dcterms:modified>
</cp:coreProperties>
</file>