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307" r:id="rId6"/>
    <p:sldId id="331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09" r:id="rId15"/>
    <p:sldId id="340" r:id="rId16"/>
    <p:sldId id="294" r:id="rId17"/>
    <p:sldId id="319" r:id="rId18"/>
    <p:sldId id="352" r:id="rId19"/>
    <p:sldId id="303" r:id="rId20"/>
    <p:sldId id="330" r:id="rId21"/>
    <p:sldId id="274" r:id="rId22"/>
    <p:sldId id="325" r:id="rId23"/>
    <p:sldId id="320" r:id="rId24"/>
    <p:sldId id="341" r:id="rId25"/>
    <p:sldId id="321" r:id="rId26"/>
    <p:sldId id="306" r:id="rId27"/>
    <p:sldId id="339" r:id="rId28"/>
    <p:sldId id="322" r:id="rId29"/>
    <p:sldId id="311" r:id="rId30"/>
    <p:sldId id="313" r:id="rId31"/>
    <p:sldId id="314" r:id="rId32"/>
    <p:sldId id="323" r:id="rId33"/>
    <p:sldId id="344" r:id="rId34"/>
    <p:sldId id="343" r:id="rId35"/>
    <p:sldId id="283" r:id="rId36"/>
    <p:sldId id="287" r:id="rId37"/>
    <p:sldId id="315" r:id="rId38"/>
    <p:sldId id="286" r:id="rId39"/>
    <p:sldId id="288" r:id="rId40"/>
    <p:sldId id="289" r:id="rId41"/>
    <p:sldId id="317" r:id="rId42"/>
    <p:sldId id="318" r:id="rId43"/>
    <p:sldId id="316" r:id="rId44"/>
    <p:sldId id="324" r:id="rId45"/>
    <p:sldId id="290" r:id="rId46"/>
    <p:sldId id="291" r:id="rId47"/>
    <p:sldId id="293" r:id="rId48"/>
    <p:sldId id="292" r:id="rId49"/>
    <p:sldId id="300" r:id="rId50"/>
    <p:sldId id="301" r:id="rId51"/>
    <p:sldId id="302" r:id="rId52"/>
  </p:sldIdLst>
  <p:sldSz cx="12192000" cy="6858000"/>
  <p:notesSz cx="6807200" cy="99393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AC"/>
    <a:srgbClr val="F3CA81"/>
    <a:srgbClr val="EEB650"/>
    <a:srgbClr val="F1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86" autoAdjust="0"/>
    <p:restoredTop sz="95544" autoAdjust="0"/>
  </p:normalViewPr>
  <p:slideViewPr>
    <p:cSldViewPr>
      <p:cViewPr varScale="1">
        <p:scale>
          <a:sx n="110" d="100"/>
          <a:sy n="110" d="100"/>
        </p:scale>
        <p:origin x="10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Relationship Id="rId4" Type="http://schemas.openxmlformats.org/officeDocument/2006/relationships/image" Target="../media/image47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Relationship Id="rId4" Type="http://schemas.openxmlformats.org/officeDocument/2006/relationships/image" Target="../media/image4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dirty="0">
            <a:solidFill>
              <a:schemeClr val="accent2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>
            <a:solidFill>
              <a:schemeClr val="accent2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同義詞、狹義詞、廣義詞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簡易查詢、進階查詢、布林邏輯、限制欄位、篩選工具、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</dgm:pt>
    <dgm:pt modelId="{00D9D111-6055-4256-8C07-391F6E8857FD}" type="pres">
      <dgm:prSet presAssocID="{6A5AA552-ADD1-47DC-8F3E-09075E7EC426}" presName="composite" presStyleCnt="0"/>
      <dgm:spPr/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5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3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3BB86A3A-DC6E-442A-8F8B-CA05D2C10852}" type="presOf" srcId="{64A62068-C304-4F97-B6A2-3C337A14B878}" destId="{30674BC4-C995-4E48-891F-556C14AC3B1A}" srcOrd="0" destOrd="2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5F66B5BB-9068-48BE-8C91-275CF87984E2}" type="presOf" srcId="{4BD7A279-CCAF-4C10-88FD-2AE5126E8F17}" destId="{30674BC4-C995-4E48-891F-556C14AC3B1A}" srcOrd="0" destOrd="1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1FCEF6FE-B02D-4AA1-AD46-AEC2D133DEAF}" destId="{4BD7A279-CCAF-4C10-88FD-2AE5126E8F17}" srcOrd="0" destOrd="0" parTransId="{E05668EA-2D9D-4E99-8DC2-8E04544C90F8}" sibTransId="{741BA7BE-AAC9-457F-B964-0565D5E0AF18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87E646F1-D429-4090-B663-0EA3A22CDED8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74AEE-A1D1-42E8-8632-56EBFEE4F320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CDA22D7-696C-492A-A5D3-B44791F13C2B}">
      <dgm:prSet phldrT="[文字]"/>
      <dgm:spPr/>
      <dgm:t>
        <a:bodyPr/>
        <a:lstStyle/>
        <a:p>
          <a:r>
            <a:rPr lang="en-US" altLang="zh-TW" dirty="0" smtClean="0"/>
            <a:t>Keywords</a:t>
          </a:r>
          <a:endParaRPr lang="zh-TW" altLang="en-US" dirty="0"/>
        </a:p>
      </dgm:t>
    </dgm:pt>
    <dgm:pt modelId="{CCE19116-DC02-4249-993B-793724D10B2C}" type="par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50677FBE-4137-4EBD-8085-D39629B6AAF5}" type="sib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A6DE3B7C-E329-4323-A21E-172ACFC1BE4D}">
      <dgm:prSet phldrT="[文字]"/>
      <dgm:spPr/>
      <dgm:t>
        <a:bodyPr/>
        <a:lstStyle/>
        <a:p>
          <a:r>
            <a:rPr lang="en-US" altLang="zh-TW" dirty="0" smtClean="0"/>
            <a:t>Title</a:t>
          </a:r>
          <a:endParaRPr lang="zh-TW" altLang="en-US" dirty="0"/>
        </a:p>
      </dgm:t>
    </dgm:pt>
    <dgm:pt modelId="{9E56E7D8-A3DD-4B35-A8F1-6F7D5A55E5F7}" type="par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033BB0A7-2B5B-4FCD-A6FB-DD3B879A96A8}" type="sib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B109659F-3113-469C-B7FB-DE9FE81FB234}">
      <dgm:prSet phldrT="[文字]"/>
      <dgm:spPr/>
      <dgm:t>
        <a:bodyPr/>
        <a:lstStyle/>
        <a:p>
          <a:r>
            <a:rPr lang="en-US" altLang="zh-TW" dirty="0" err="1" smtClean="0"/>
            <a:t>Abstrarct</a:t>
          </a:r>
          <a:endParaRPr lang="zh-TW" altLang="en-US" dirty="0"/>
        </a:p>
      </dgm:t>
    </dgm:pt>
    <dgm:pt modelId="{BB70442A-76B4-4BA2-984E-82C7C9B0E65E}" type="par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10D2018C-87B7-497F-8075-0914A4B45BE1}" type="sib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C9D0BAA2-DF0E-476E-A8FF-AD6EBE43879F}">
      <dgm:prSet phldrT="[文字]"/>
      <dgm:spPr/>
      <dgm:t>
        <a:bodyPr/>
        <a:lstStyle/>
        <a:p>
          <a:r>
            <a:rPr lang="en-US" altLang="zh-TW" dirty="0" smtClean="0"/>
            <a:t>All field</a:t>
          </a:r>
          <a:endParaRPr lang="zh-TW" altLang="en-US" dirty="0"/>
        </a:p>
      </dgm:t>
    </dgm:pt>
    <dgm:pt modelId="{D6A95BC6-8369-4523-BEB6-11DF81C3A6BF}" type="par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56E9F402-4C79-49F6-9F8C-42B768F751E2}" type="sib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F681FC4B-FCDA-4040-A4F2-380F429B5995}" type="pres">
      <dgm:prSet presAssocID="{9D974AEE-A1D1-42E8-8632-56EBFEE4F320}" presName="Name0" presStyleCnt="0">
        <dgm:presLayoutVars>
          <dgm:dir/>
          <dgm:animLvl val="lvl"/>
          <dgm:resizeHandles val="exact"/>
        </dgm:presLayoutVars>
      </dgm:prSet>
      <dgm:spPr/>
    </dgm:pt>
    <dgm:pt modelId="{F94F01BA-65E4-4C2B-BF9C-88E382540166}" type="pres">
      <dgm:prSet presAssocID="{7CDA22D7-696C-492A-A5D3-B44791F13C2B}" presName="Name8" presStyleCnt="0"/>
      <dgm:spPr/>
    </dgm:pt>
    <dgm:pt modelId="{8847EB17-8F3E-4265-8184-3BB85282AFBC}" type="pres">
      <dgm:prSet presAssocID="{7CDA22D7-696C-492A-A5D3-B44791F13C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374C4-11F5-4B2F-A92F-B1E889C81929}" type="pres">
      <dgm:prSet presAssocID="{7CDA22D7-696C-492A-A5D3-B44791F13C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72FEF0-8902-4E21-AF92-A6A631E4BB63}" type="pres">
      <dgm:prSet presAssocID="{A6DE3B7C-E329-4323-A21E-172ACFC1BE4D}" presName="Name8" presStyleCnt="0"/>
      <dgm:spPr/>
    </dgm:pt>
    <dgm:pt modelId="{D3220F71-3913-4D5A-9EB5-E955290F6F7C}" type="pres">
      <dgm:prSet presAssocID="{A6DE3B7C-E329-4323-A21E-172ACFC1BE4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BD3C72-A128-447E-9A50-DFEAB12B3066}" type="pres">
      <dgm:prSet presAssocID="{A6DE3B7C-E329-4323-A21E-172ACFC1BE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ACC826-AE05-49B4-AB0A-3CE756C85891}" type="pres">
      <dgm:prSet presAssocID="{B109659F-3113-469C-B7FB-DE9FE81FB234}" presName="Name8" presStyleCnt="0"/>
      <dgm:spPr/>
    </dgm:pt>
    <dgm:pt modelId="{78416396-28F7-4608-8645-7A99CBC90187}" type="pres">
      <dgm:prSet presAssocID="{B109659F-3113-469C-B7FB-DE9FE81FB23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BC632C-973F-4A62-8B51-547755FC0E3B}" type="pres">
      <dgm:prSet presAssocID="{B109659F-3113-469C-B7FB-DE9FE81FB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55C83-AE96-409F-B76E-B3D375CFBDC7}" type="pres">
      <dgm:prSet presAssocID="{C9D0BAA2-DF0E-476E-A8FF-AD6EBE43879F}" presName="Name8" presStyleCnt="0"/>
      <dgm:spPr/>
    </dgm:pt>
    <dgm:pt modelId="{C7005E1E-1643-4DE3-BEBA-54C7BB6F3563}" type="pres">
      <dgm:prSet presAssocID="{C9D0BAA2-DF0E-476E-A8FF-AD6EBE43879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4CDE50-385B-4868-BBCD-5143B6399E06}" type="pres">
      <dgm:prSet presAssocID="{C9D0BAA2-DF0E-476E-A8FF-AD6EBE4387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7B873-303F-40C6-A0E3-921A815E53AD}" type="presOf" srcId="{B109659F-3113-469C-B7FB-DE9FE81FB234}" destId="{78416396-28F7-4608-8645-7A99CBC90187}" srcOrd="0" destOrd="0" presId="urn:microsoft.com/office/officeart/2005/8/layout/pyramid1"/>
    <dgm:cxn modelId="{6A2AD5FD-E0BA-4C00-A70C-26D75D1A5B8D}" type="presOf" srcId="{B109659F-3113-469C-B7FB-DE9FE81FB234}" destId="{4CBC632C-973F-4A62-8B51-547755FC0E3B}" srcOrd="1" destOrd="0" presId="urn:microsoft.com/office/officeart/2005/8/layout/pyramid1"/>
    <dgm:cxn modelId="{4D9DBBF7-7289-4645-8BA5-F86A1FC89D52}" type="presOf" srcId="{7CDA22D7-696C-492A-A5D3-B44791F13C2B}" destId="{B4F374C4-11F5-4B2F-A92F-B1E889C81929}" srcOrd="1" destOrd="0" presId="urn:microsoft.com/office/officeart/2005/8/layout/pyramid1"/>
    <dgm:cxn modelId="{04CD96AE-654D-4128-822A-089FB65FF7E3}" srcId="{9D974AEE-A1D1-42E8-8632-56EBFEE4F320}" destId="{7CDA22D7-696C-492A-A5D3-B44791F13C2B}" srcOrd="0" destOrd="0" parTransId="{CCE19116-DC02-4249-993B-793724D10B2C}" sibTransId="{50677FBE-4137-4EBD-8085-D39629B6AAF5}"/>
    <dgm:cxn modelId="{18EA8E4D-F7E1-4AAD-9DD7-29C76B92BCFA}" type="presOf" srcId="{9D974AEE-A1D1-42E8-8632-56EBFEE4F320}" destId="{F681FC4B-FCDA-4040-A4F2-380F429B5995}" srcOrd="0" destOrd="0" presId="urn:microsoft.com/office/officeart/2005/8/layout/pyramid1"/>
    <dgm:cxn modelId="{466C0E31-419B-4E4D-AE90-01F6CE9BE708}" type="presOf" srcId="{A6DE3B7C-E329-4323-A21E-172ACFC1BE4D}" destId="{D3220F71-3913-4D5A-9EB5-E955290F6F7C}" srcOrd="0" destOrd="0" presId="urn:microsoft.com/office/officeart/2005/8/layout/pyramid1"/>
    <dgm:cxn modelId="{94A59F8B-A3F7-4271-8A72-8F395617B0DB}" type="presOf" srcId="{7CDA22D7-696C-492A-A5D3-B44791F13C2B}" destId="{8847EB17-8F3E-4265-8184-3BB85282AFBC}" srcOrd="0" destOrd="0" presId="urn:microsoft.com/office/officeart/2005/8/layout/pyramid1"/>
    <dgm:cxn modelId="{F590F561-4A5D-41A8-B473-6661772298C2}" type="presOf" srcId="{A6DE3B7C-E329-4323-A21E-172ACFC1BE4D}" destId="{23BD3C72-A128-447E-9A50-DFEAB12B3066}" srcOrd="1" destOrd="0" presId="urn:microsoft.com/office/officeart/2005/8/layout/pyramid1"/>
    <dgm:cxn modelId="{040C6704-1CB2-4296-B276-41B93AAEE4BF}" srcId="{9D974AEE-A1D1-42E8-8632-56EBFEE4F320}" destId="{C9D0BAA2-DF0E-476E-A8FF-AD6EBE43879F}" srcOrd="3" destOrd="0" parTransId="{D6A95BC6-8369-4523-BEB6-11DF81C3A6BF}" sibTransId="{56E9F402-4C79-49F6-9F8C-42B768F751E2}"/>
    <dgm:cxn modelId="{D39019A5-9CD2-4C3D-9D6E-B741532F4556}" srcId="{9D974AEE-A1D1-42E8-8632-56EBFEE4F320}" destId="{A6DE3B7C-E329-4323-A21E-172ACFC1BE4D}" srcOrd="1" destOrd="0" parTransId="{9E56E7D8-A3DD-4B35-A8F1-6F7D5A55E5F7}" sibTransId="{033BB0A7-2B5B-4FCD-A6FB-DD3B879A96A8}"/>
    <dgm:cxn modelId="{3B244114-D92F-4BE7-AD0D-342DCF1E5B4F}" type="presOf" srcId="{C9D0BAA2-DF0E-476E-A8FF-AD6EBE43879F}" destId="{C7005E1E-1643-4DE3-BEBA-54C7BB6F3563}" srcOrd="0" destOrd="0" presId="urn:microsoft.com/office/officeart/2005/8/layout/pyramid1"/>
    <dgm:cxn modelId="{31F29261-8880-4896-932B-535698525C2A}" type="presOf" srcId="{C9D0BAA2-DF0E-476E-A8FF-AD6EBE43879F}" destId="{1B4CDE50-385B-4868-BBCD-5143B6399E06}" srcOrd="1" destOrd="0" presId="urn:microsoft.com/office/officeart/2005/8/layout/pyramid1"/>
    <dgm:cxn modelId="{72AE1FBB-DB5E-4920-980B-7329CA9D21AA}" srcId="{9D974AEE-A1D1-42E8-8632-56EBFEE4F320}" destId="{B109659F-3113-469C-B7FB-DE9FE81FB234}" srcOrd="2" destOrd="0" parTransId="{BB70442A-76B4-4BA2-984E-82C7C9B0E65E}" sibTransId="{10D2018C-87B7-497F-8075-0914A4B45BE1}"/>
    <dgm:cxn modelId="{E4608D11-7D3E-4281-BD98-FF93D4ABA199}" type="presParOf" srcId="{F681FC4B-FCDA-4040-A4F2-380F429B5995}" destId="{F94F01BA-65E4-4C2B-BF9C-88E382540166}" srcOrd="0" destOrd="0" presId="urn:microsoft.com/office/officeart/2005/8/layout/pyramid1"/>
    <dgm:cxn modelId="{8AB15C98-63E5-4DD7-BD10-54A3E2058069}" type="presParOf" srcId="{F94F01BA-65E4-4C2B-BF9C-88E382540166}" destId="{8847EB17-8F3E-4265-8184-3BB85282AFBC}" srcOrd="0" destOrd="0" presId="urn:microsoft.com/office/officeart/2005/8/layout/pyramid1"/>
    <dgm:cxn modelId="{BF186FD6-5B05-4CF3-87F5-92C059F30AB1}" type="presParOf" srcId="{F94F01BA-65E4-4C2B-BF9C-88E382540166}" destId="{B4F374C4-11F5-4B2F-A92F-B1E889C81929}" srcOrd="1" destOrd="0" presId="urn:microsoft.com/office/officeart/2005/8/layout/pyramid1"/>
    <dgm:cxn modelId="{4272126E-E0DC-4365-8C7C-3D6BDB39B462}" type="presParOf" srcId="{F681FC4B-FCDA-4040-A4F2-380F429B5995}" destId="{7572FEF0-8902-4E21-AF92-A6A631E4BB63}" srcOrd="1" destOrd="0" presId="urn:microsoft.com/office/officeart/2005/8/layout/pyramid1"/>
    <dgm:cxn modelId="{17039FBE-5C4F-4327-A75B-EA7B2592F708}" type="presParOf" srcId="{7572FEF0-8902-4E21-AF92-A6A631E4BB63}" destId="{D3220F71-3913-4D5A-9EB5-E955290F6F7C}" srcOrd="0" destOrd="0" presId="urn:microsoft.com/office/officeart/2005/8/layout/pyramid1"/>
    <dgm:cxn modelId="{BC18C1FB-8194-4442-9DC4-2F59CE01DB17}" type="presParOf" srcId="{7572FEF0-8902-4E21-AF92-A6A631E4BB63}" destId="{23BD3C72-A128-447E-9A50-DFEAB12B3066}" srcOrd="1" destOrd="0" presId="urn:microsoft.com/office/officeart/2005/8/layout/pyramid1"/>
    <dgm:cxn modelId="{0EF088F3-F81F-4EDC-A02D-C95B402E26CF}" type="presParOf" srcId="{F681FC4B-FCDA-4040-A4F2-380F429B5995}" destId="{B5ACC826-AE05-49B4-AB0A-3CE756C85891}" srcOrd="2" destOrd="0" presId="urn:microsoft.com/office/officeart/2005/8/layout/pyramid1"/>
    <dgm:cxn modelId="{81C715B8-3241-4B32-BDB7-5A4857F0DE5F}" type="presParOf" srcId="{B5ACC826-AE05-49B4-AB0A-3CE756C85891}" destId="{78416396-28F7-4608-8645-7A99CBC90187}" srcOrd="0" destOrd="0" presId="urn:microsoft.com/office/officeart/2005/8/layout/pyramid1"/>
    <dgm:cxn modelId="{19ACAA0B-3E24-4DC0-86C6-C17864FE0417}" type="presParOf" srcId="{B5ACC826-AE05-49B4-AB0A-3CE756C85891}" destId="{4CBC632C-973F-4A62-8B51-547755FC0E3B}" srcOrd="1" destOrd="0" presId="urn:microsoft.com/office/officeart/2005/8/layout/pyramid1"/>
    <dgm:cxn modelId="{3B13B4E9-F2BB-4618-9702-B23282F9E442}" type="presParOf" srcId="{F681FC4B-FCDA-4040-A4F2-380F429B5995}" destId="{7DA55C83-AE96-409F-B76E-B3D375CFBDC7}" srcOrd="3" destOrd="0" presId="urn:microsoft.com/office/officeart/2005/8/layout/pyramid1"/>
    <dgm:cxn modelId="{8EDB26B0-8744-476E-A31F-3975B01010DE}" type="presParOf" srcId="{7DA55C83-AE96-409F-B76E-B3D375CFBDC7}" destId="{C7005E1E-1643-4DE3-BEBA-54C7BB6F3563}" srcOrd="0" destOrd="0" presId="urn:microsoft.com/office/officeart/2005/8/layout/pyramid1"/>
    <dgm:cxn modelId="{043A15F9-5546-49CD-B944-474CFB6304E4}" type="presParOf" srcId="{7DA55C83-AE96-409F-B76E-B3D375CFBDC7}" destId="{1B4CDE50-385B-4868-BBCD-5143B6399E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已有特定書目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選擇管道：館藏目錄、電子書、期刊檢索、資料庫檢索、資源探索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確認研究主題並準備合適關鍵字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選擇管道：電子資料庫、資源探索、網路資源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366095B0-BBA6-4BD3-A71F-D74C8D5F69DF}" srcId="{09606241-CB29-4AC1-A4B8-F4F76350195D}" destId="{0D3C13D2-ACBD-46BD-86AD-89679C2D9724}" srcOrd="2" destOrd="0" parTransId="{8CCDDF72-70F5-48DD-B2AD-44D5899F5C2E}" sibTransId="{87CD5D96-6029-4367-A692-7997C7B94C8B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03727782-2DB9-4EA0-AE43-6133E2C90A69}" type="presOf" srcId="{0D3C13D2-ACBD-46BD-86AD-89679C2D9724}" destId="{7B34A251-6719-4FEE-953C-082F1A510BF1}" srcOrd="0" destOrd="3" presId="urn:microsoft.com/office/officeart/2005/8/layout/hList6"/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已有特定書目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選擇管道：館藏目錄、電子書、期刊檢索、資料庫檢索、資源探索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664E6C32-9FA0-47AA-8148-32347EEBA7B5}" type="presParOf" srcId="{CC03827D-A6F6-487B-9270-7C28054FCD47}" destId="{027C27F4-A5F4-4BFB-9E66-0478892E7B66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</a:t>
          </a:r>
          <a:endParaRPr lang="en-US" altLang="zh-TW" dirty="0" smtClean="0"/>
        </a:p>
        <a:p>
          <a:r>
            <a:rPr lang="zh-TW" altLang="en-US" dirty="0" smtClean="0"/>
            <a:t>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</a:t>
          </a:r>
          <a:endParaRPr lang="en-US" altLang="zh-TW" dirty="0" smtClean="0"/>
        </a:p>
        <a:p>
          <a:r>
            <a:rPr lang="zh-TW" altLang="en-US" dirty="0" smtClean="0"/>
            <a:t>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DC9E61-A3C3-4347-8AA1-09A68E295EF2}" type="doc">
      <dgm:prSet loTypeId="urn:microsoft.com/office/officeart/2005/8/layout/hList7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D4CD838-AAA0-42B0-9062-A5D1CB0DE22A}">
      <dgm:prSet phldrT="[文字]"/>
      <dgm:spPr>
        <a:xfrm>
          <a:off x="2078" y="0"/>
          <a:ext cx="2178787" cy="4876800"/>
        </a:xfr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b="1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b="1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gm:t>
    </dgm:pt>
    <dgm:pt modelId="{7419ABF5-BB58-4386-8692-8E5241EF375B}" type="par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3FEDE9DE-4F75-46D7-840F-E065D298CD7E}" type="sib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0BA2EF74-EE36-4273-ACC1-42CA23010317}">
      <dgm:prSet phldrT="[文字]"/>
      <dgm:spPr>
        <a:xfrm>
          <a:off x="2246230" y="0"/>
          <a:ext cx="2178787" cy="4876800"/>
        </a:xfr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E7F24181-BD7F-4EDC-943D-EF238F02F0AF}" type="par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008E8E4A-C470-442E-A96C-B82A3EE1EA0E}" type="sib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DE879636-7B11-4A06-AD4A-3D7DB715CAC7}">
      <dgm:prSet/>
      <dgm:spPr>
        <a:xfrm>
          <a:off x="4490381" y="0"/>
          <a:ext cx="2178787" cy="4876800"/>
        </a:xfr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A344A2BC-D403-455D-BD1E-5DD59B35F17C}" type="par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4AB17927-A077-4332-AB97-FA2A178B441B}" type="sib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AB0964F2-2605-4AE9-92B6-DE8ADFC9939C}">
      <dgm:prSet phldrT="[文字]"/>
      <dgm:spPr>
        <a:xfrm>
          <a:off x="6736612" y="0"/>
          <a:ext cx="2178787" cy="4876800"/>
        </a:xfr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b="1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66FCD40F-DD83-4D3E-B62C-93C9A9B4ADC4}" type="sib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07DE9476-D7B8-475E-B444-A89633626ECF}" type="par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12C5F7A3-4CFD-411C-9022-C62C42AE6351}" type="pres">
      <dgm:prSet presAssocID="{00DC9E61-A3C3-4347-8AA1-09A68E295E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241A5A-C19A-4DBC-B56C-7F0252A96A90}" type="pres">
      <dgm:prSet presAssocID="{00DC9E61-A3C3-4347-8AA1-09A68E295EF2}" presName="fgShape" presStyleLbl="fgShp" presStyleIdx="0" presStyleCnt="1" custScaleY="137791"/>
      <dgm:spPr>
        <a:xfrm>
          <a:off x="356615" y="3763215"/>
          <a:ext cx="8202168" cy="1007968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CBC7734B-E7F8-4AA0-BF9A-AA4C9E858C7A}" type="pres">
      <dgm:prSet presAssocID="{00DC9E61-A3C3-4347-8AA1-09A68E295EF2}" presName="linComp" presStyleCnt="0"/>
      <dgm:spPr/>
    </dgm:pt>
    <dgm:pt modelId="{113E4697-B9AC-4A24-A140-85569851127B}" type="pres">
      <dgm:prSet presAssocID="{DD4CD838-AAA0-42B0-9062-A5D1CB0DE22A}" presName="compNode" presStyleCnt="0"/>
      <dgm:spPr/>
    </dgm:pt>
    <dgm:pt modelId="{B3E632D1-D007-4EF2-8D67-3ACA658A6E69}" type="pres">
      <dgm:prSet presAssocID="{DD4CD838-AAA0-42B0-9062-A5D1CB0DE22A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4DCF0609-CD74-45FF-95A0-A0CE82C52A49}" type="pres">
      <dgm:prSet presAssocID="{DD4CD838-AAA0-42B0-9062-A5D1CB0DE2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B479A-3776-4797-AB57-125EBDA84A6B}" type="pres">
      <dgm:prSet presAssocID="{DD4CD838-AAA0-42B0-9062-A5D1CB0DE22A}" presName="invisiNode" presStyleLbl="node1" presStyleIdx="0" presStyleCnt="4"/>
      <dgm:spPr/>
    </dgm:pt>
    <dgm:pt modelId="{205DAE1D-7322-42C0-B8F7-CF15FDEF0E8F}" type="pres">
      <dgm:prSet presAssocID="{DD4CD838-AAA0-42B0-9062-A5D1CB0DE22A}" presName="imagNode" presStyleLbl="fgImgPlace1" presStyleIdx="0" presStyleCnt="4"/>
      <dgm:spPr>
        <a:xfrm>
          <a:off x="279485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8A910BF6-0069-4AD0-947A-ED98D997BD38}" type="pres">
      <dgm:prSet presAssocID="{3FEDE9DE-4F75-46D7-840F-E065D298C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B0F2A09-6D40-459D-BC29-138A1E0BE3DC}" type="pres">
      <dgm:prSet presAssocID="{0BA2EF74-EE36-4273-ACC1-42CA23010317}" presName="compNode" presStyleCnt="0"/>
      <dgm:spPr/>
    </dgm:pt>
    <dgm:pt modelId="{3BB588C2-78EA-4837-BBFC-E9ECB61C4445}" type="pres">
      <dgm:prSet presAssocID="{0BA2EF74-EE36-4273-ACC1-42CA23010317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21CCB111-37D4-4673-9DD6-04172D4992A4}" type="pres">
      <dgm:prSet presAssocID="{0BA2EF74-EE36-4273-ACC1-42CA2301031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E5321-09C9-4E58-99FA-E3EDE3AC8D0D}" type="pres">
      <dgm:prSet presAssocID="{0BA2EF74-EE36-4273-ACC1-42CA23010317}" presName="invisiNode" presStyleLbl="node1" presStyleIdx="1" presStyleCnt="4"/>
      <dgm:spPr/>
    </dgm:pt>
    <dgm:pt modelId="{2D113073-320D-4CEB-8259-570C419BF896}" type="pres">
      <dgm:prSet presAssocID="{0BA2EF74-EE36-4273-ACC1-42CA23010317}" presName="imagNode" presStyleLbl="fgImgPlace1" presStyleIdx="1" presStyleCnt="4"/>
      <dgm:spPr>
        <a:xfrm>
          <a:off x="2523637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6ABD14B7-6300-49FD-9067-A8C955A890B7}" type="pres">
      <dgm:prSet presAssocID="{008E8E4A-C470-442E-A96C-B82A3EE1EA0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30B966A-39A8-4BFE-B7E7-A2D9DFC28754}" type="pres">
      <dgm:prSet presAssocID="{DE879636-7B11-4A06-AD4A-3D7DB715CAC7}" presName="compNode" presStyleCnt="0"/>
      <dgm:spPr/>
    </dgm:pt>
    <dgm:pt modelId="{7EDD5A53-C309-4E7B-BBE3-B1CC25E9AB1C}" type="pres">
      <dgm:prSet presAssocID="{DE879636-7B11-4A06-AD4A-3D7DB715CAC7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637833E-8DB0-4D7C-8482-7BB22A9D88BD}" type="pres">
      <dgm:prSet presAssocID="{DE879636-7B11-4A06-AD4A-3D7DB715CA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C5A31-C3E0-4F41-80A0-AAF16B49363A}" type="pres">
      <dgm:prSet presAssocID="{DE879636-7B11-4A06-AD4A-3D7DB715CAC7}" presName="invisiNode" presStyleLbl="node1" presStyleIdx="2" presStyleCnt="4"/>
      <dgm:spPr/>
    </dgm:pt>
    <dgm:pt modelId="{E2E9908E-D910-41C0-892F-F76B22025954}" type="pres">
      <dgm:prSet presAssocID="{DE879636-7B11-4A06-AD4A-3D7DB715CAC7}" presName="imagNode" presStyleLbl="fgImgPlace1" presStyleIdx="2" presStyleCnt="4"/>
      <dgm:spPr>
        <a:xfrm>
          <a:off x="4767788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E0D3D9CA-7337-4BFE-A042-490BE74DD08C}" type="pres">
      <dgm:prSet presAssocID="{4AB17927-A077-4332-AB97-FA2A178B441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A704391-AA27-4BAC-BEC6-C5D60984FB40}" type="pres">
      <dgm:prSet presAssocID="{AB0964F2-2605-4AE9-92B6-DE8ADFC9939C}" presName="compNode" presStyleCnt="0"/>
      <dgm:spPr/>
    </dgm:pt>
    <dgm:pt modelId="{6C2F3990-4818-45B5-AF06-A625E18BD3D7}" type="pres">
      <dgm:prSet presAssocID="{AB0964F2-2605-4AE9-92B6-DE8ADFC9939C}" presName="bkgdShape" presStyleLbl="node1" presStyleIdx="3" presStyleCnt="4" custScaleX="110620" custLinFactNeighborX="7869" custLinFactNeighborY="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BC84E5D-09BC-4FFD-A1AA-30DEA2400D07}" type="pres">
      <dgm:prSet presAssocID="{AB0964F2-2605-4AE9-92B6-DE8ADFC993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3CD5AB-5805-4319-A24E-BD5D85ABB70B}" type="pres">
      <dgm:prSet presAssocID="{AB0964F2-2605-4AE9-92B6-DE8ADFC9939C}" presName="invisiNode" presStyleLbl="node1" presStyleIdx="3" presStyleCnt="4"/>
      <dgm:spPr/>
    </dgm:pt>
    <dgm:pt modelId="{B3EA8CC7-B262-4C57-9262-7C4985535943}" type="pres">
      <dgm:prSet presAssocID="{AB0964F2-2605-4AE9-92B6-DE8ADFC9939C}" presName="imagNode" presStyleLbl="fgImgPlace1" presStyleIdx="3" presStyleCnt="4" custLinFactNeighborX="2343" custLinFactNeighborY="1479"/>
      <dgm:spPr>
        <a:xfrm>
          <a:off x="7049989" y="316626"/>
          <a:ext cx="1623974" cy="16239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</dgm:ptLst>
  <dgm:cxnLst>
    <dgm:cxn modelId="{29079B0A-FCF2-4C66-B2B6-5F2397050F92}" type="presOf" srcId="{DD4CD838-AAA0-42B0-9062-A5D1CB0DE22A}" destId="{B3E632D1-D007-4EF2-8D67-3ACA658A6E69}" srcOrd="0" destOrd="0" presId="urn:microsoft.com/office/officeart/2005/8/layout/hList7"/>
    <dgm:cxn modelId="{F4CCE68A-1A9A-4000-A73D-83FAA6308CEE}" type="presOf" srcId="{00DC9E61-A3C3-4347-8AA1-09A68E295EF2}" destId="{12C5F7A3-4CFD-411C-9022-C62C42AE6351}" srcOrd="0" destOrd="0" presId="urn:microsoft.com/office/officeart/2005/8/layout/hList7"/>
    <dgm:cxn modelId="{D92E5506-5BC4-4CCA-B6F2-485C723434A9}" type="presOf" srcId="{008E8E4A-C470-442E-A96C-B82A3EE1EA0E}" destId="{6ABD14B7-6300-49FD-9067-A8C955A890B7}" srcOrd="0" destOrd="0" presId="urn:microsoft.com/office/officeart/2005/8/layout/hList7"/>
    <dgm:cxn modelId="{82409A6E-61AC-473F-9477-C05935354CFB}" type="presOf" srcId="{3FEDE9DE-4F75-46D7-840F-E065D298CD7E}" destId="{8A910BF6-0069-4AD0-947A-ED98D997BD38}" srcOrd="0" destOrd="0" presId="urn:microsoft.com/office/officeart/2005/8/layout/hList7"/>
    <dgm:cxn modelId="{DE19ED08-4B35-4A6C-8454-E46A3A3BF4FE}" type="presOf" srcId="{DE879636-7B11-4A06-AD4A-3D7DB715CAC7}" destId="{F637833E-8DB0-4D7C-8482-7BB22A9D88BD}" srcOrd="1" destOrd="0" presId="urn:microsoft.com/office/officeart/2005/8/layout/hList7"/>
    <dgm:cxn modelId="{3D703BD7-3540-4CAD-9838-66DBD698C2DB}" srcId="{00DC9E61-A3C3-4347-8AA1-09A68E295EF2}" destId="{AB0964F2-2605-4AE9-92B6-DE8ADFC9939C}" srcOrd="3" destOrd="0" parTransId="{07DE9476-D7B8-475E-B444-A89633626ECF}" sibTransId="{66FCD40F-DD83-4D3E-B62C-93C9A9B4ADC4}"/>
    <dgm:cxn modelId="{83BC3B02-3EDC-45C1-8D19-779B80D52D45}" srcId="{00DC9E61-A3C3-4347-8AA1-09A68E295EF2}" destId="{DE879636-7B11-4A06-AD4A-3D7DB715CAC7}" srcOrd="2" destOrd="0" parTransId="{A344A2BC-D403-455D-BD1E-5DD59B35F17C}" sibTransId="{4AB17927-A077-4332-AB97-FA2A178B441B}"/>
    <dgm:cxn modelId="{BF9A00C8-564C-4F94-A7DE-7E208B4E745A}" type="presOf" srcId="{AB0964F2-2605-4AE9-92B6-DE8ADFC9939C}" destId="{FBC84E5D-09BC-4FFD-A1AA-30DEA2400D07}" srcOrd="1" destOrd="0" presId="urn:microsoft.com/office/officeart/2005/8/layout/hList7"/>
    <dgm:cxn modelId="{6D09F812-8279-4B83-AC77-E6786D864761}" type="presOf" srcId="{4AB17927-A077-4332-AB97-FA2A178B441B}" destId="{E0D3D9CA-7337-4BFE-A042-490BE74DD08C}" srcOrd="0" destOrd="0" presId="urn:microsoft.com/office/officeart/2005/8/layout/hList7"/>
    <dgm:cxn modelId="{65BE2C70-8343-42A0-9F6D-F3A5F6A69FD9}" type="presOf" srcId="{0BA2EF74-EE36-4273-ACC1-42CA23010317}" destId="{3BB588C2-78EA-4837-BBFC-E9ECB61C4445}" srcOrd="0" destOrd="0" presId="urn:microsoft.com/office/officeart/2005/8/layout/hList7"/>
    <dgm:cxn modelId="{2ECADF78-2BD4-4F56-AF24-CEB255D193EA}" type="presOf" srcId="{AB0964F2-2605-4AE9-92B6-DE8ADFC9939C}" destId="{6C2F3990-4818-45B5-AF06-A625E18BD3D7}" srcOrd="0" destOrd="0" presId="urn:microsoft.com/office/officeart/2005/8/layout/hList7"/>
    <dgm:cxn modelId="{B21CC2E3-E2D0-4F5A-891B-026535BB1382}" type="presOf" srcId="{0BA2EF74-EE36-4273-ACC1-42CA23010317}" destId="{21CCB111-37D4-4673-9DD6-04172D4992A4}" srcOrd="1" destOrd="0" presId="urn:microsoft.com/office/officeart/2005/8/layout/hList7"/>
    <dgm:cxn modelId="{467B9EF5-D142-4A3B-B41B-87247A08BD8F}" type="presOf" srcId="{DE879636-7B11-4A06-AD4A-3D7DB715CAC7}" destId="{7EDD5A53-C309-4E7B-BBE3-B1CC25E9AB1C}" srcOrd="0" destOrd="0" presId="urn:microsoft.com/office/officeart/2005/8/layout/hList7"/>
    <dgm:cxn modelId="{22721DFF-F2B7-4DD5-89F9-D7533036C59E}" srcId="{00DC9E61-A3C3-4347-8AA1-09A68E295EF2}" destId="{0BA2EF74-EE36-4273-ACC1-42CA23010317}" srcOrd="1" destOrd="0" parTransId="{E7F24181-BD7F-4EDC-943D-EF238F02F0AF}" sibTransId="{008E8E4A-C470-442E-A96C-B82A3EE1EA0E}"/>
    <dgm:cxn modelId="{600678F8-B62B-431C-9CA7-01E9A9E183DB}" type="presOf" srcId="{DD4CD838-AAA0-42B0-9062-A5D1CB0DE22A}" destId="{4DCF0609-CD74-45FF-95A0-A0CE82C52A49}" srcOrd="1" destOrd="0" presId="urn:microsoft.com/office/officeart/2005/8/layout/hList7"/>
    <dgm:cxn modelId="{9D8436BD-5EDD-45C5-A1C2-97F15A345C19}" srcId="{00DC9E61-A3C3-4347-8AA1-09A68E295EF2}" destId="{DD4CD838-AAA0-42B0-9062-A5D1CB0DE22A}" srcOrd="0" destOrd="0" parTransId="{7419ABF5-BB58-4386-8692-8E5241EF375B}" sibTransId="{3FEDE9DE-4F75-46D7-840F-E065D298CD7E}"/>
    <dgm:cxn modelId="{6C265572-0EE5-4D77-A273-A1BB7F159823}" type="presParOf" srcId="{12C5F7A3-4CFD-411C-9022-C62C42AE6351}" destId="{A3241A5A-C19A-4DBC-B56C-7F0252A96A90}" srcOrd="0" destOrd="0" presId="urn:microsoft.com/office/officeart/2005/8/layout/hList7"/>
    <dgm:cxn modelId="{E964933B-0B1E-4AD2-8810-396FF83B5CD2}" type="presParOf" srcId="{12C5F7A3-4CFD-411C-9022-C62C42AE6351}" destId="{CBC7734B-E7F8-4AA0-BF9A-AA4C9E858C7A}" srcOrd="1" destOrd="0" presId="urn:microsoft.com/office/officeart/2005/8/layout/hList7"/>
    <dgm:cxn modelId="{605AC971-DBE6-42D4-8586-494AAF492716}" type="presParOf" srcId="{CBC7734B-E7F8-4AA0-BF9A-AA4C9E858C7A}" destId="{113E4697-B9AC-4A24-A140-85569851127B}" srcOrd="0" destOrd="0" presId="urn:microsoft.com/office/officeart/2005/8/layout/hList7"/>
    <dgm:cxn modelId="{878C03EC-B757-431F-A8C8-0BEB081C7E07}" type="presParOf" srcId="{113E4697-B9AC-4A24-A140-85569851127B}" destId="{B3E632D1-D007-4EF2-8D67-3ACA658A6E69}" srcOrd="0" destOrd="0" presId="urn:microsoft.com/office/officeart/2005/8/layout/hList7"/>
    <dgm:cxn modelId="{C689A150-FDC9-4FEF-9918-D33C46397862}" type="presParOf" srcId="{113E4697-B9AC-4A24-A140-85569851127B}" destId="{4DCF0609-CD74-45FF-95A0-A0CE82C52A49}" srcOrd="1" destOrd="0" presId="urn:microsoft.com/office/officeart/2005/8/layout/hList7"/>
    <dgm:cxn modelId="{2B126D4B-C831-4A90-AE33-1C1AD16AFF0C}" type="presParOf" srcId="{113E4697-B9AC-4A24-A140-85569851127B}" destId="{21DB479A-3776-4797-AB57-125EBDA84A6B}" srcOrd="2" destOrd="0" presId="urn:microsoft.com/office/officeart/2005/8/layout/hList7"/>
    <dgm:cxn modelId="{49AA6F2F-1C0B-4263-80B1-98A539F3252C}" type="presParOf" srcId="{113E4697-B9AC-4A24-A140-85569851127B}" destId="{205DAE1D-7322-42C0-B8F7-CF15FDEF0E8F}" srcOrd="3" destOrd="0" presId="urn:microsoft.com/office/officeart/2005/8/layout/hList7"/>
    <dgm:cxn modelId="{6107B56A-0C3F-47E7-8978-39F06E12C217}" type="presParOf" srcId="{CBC7734B-E7F8-4AA0-BF9A-AA4C9E858C7A}" destId="{8A910BF6-0069-4AD0-947A-ED98D997BD38}" srcOrd="1" destOrd="0" presId="urn:microsoft.com/office/officeart/2005/8/layout/hList7"/>
    <dgm:cxn modelId="{BF5D28C8-FDBF-4A52-8D56-7EDA986B2228}" type="presParOf" srcId="{CBC7734B-E7F8-4AA0-BF9A-AA4C9E858C7A}" destId="{2B0F2A09-6D40-459D-BC29-138A1E0BE3DC}" srcOrd="2" destOrd="0" presId="urn:microsoft.com/office/officeart/2005/8/layout/hList7"/>
    <dgm:cxn modelId="{9940DECD-BB2E-4A70-A62F-4B4A7C5BB373}" type="presParOf" srcId="{2B0F2A09-6D40-459D-BC29-138A1E0BE3DC}" destId="{3BB588C2-78EA-4837-BBFC-E9ECB61C4445}" srcOrd="0" destOrd="0" presId="urn:microsoft.com/office/officeart/2005/8/layout/hList7"/>
    <dgm:cxn modelId="{9C5D401C-626B-48BE-9A42-0C97A8EC7151}" type="presParOf" srcId="{2B0F2A09-6D40-459D-BC29-138A1E0BE3DC}" destId="{21CCB111-37D4-4673-9DD6-04172D4992A4}" srcOrd="1" destOrd="0" presId="urn:microsoft.com/office/officeart/2005/8/layout/hList7"/>
    <dgm:cxn modelId="{62790903-81B9-4731-B5FA-4088932D38C6}" type="presParOf" srcId="{2B0F2A09-6D40-459D-BC29-138A1E0BE3DC}" destId="{4B3E5321-09C9-4E58-99FA-E3EDE3AC8D0D}" srcOrd="2" destOrd="0" presId="urn:microsoft.com/office/officeart/2005/8/layout/hList7"/>
    <dgm:cxn modelId="{CA0761AB-908E-44D1-A47E-E48F501AE922}" type="presParOf" srcId="{2B0F2A09-6D40-459D-BC29-138A1E0BE3DC}" destId="{2D113073-320D-4CEB-8259-570C419BF896}" srcOrd="3" destOrd="0" presId="urn:microsoft.com/office/officeart/2005/8/layout/hList7"/>
    <dgm:cxn modelId="{B0C6BED2-E6D3-46DD-9696-7952ADBBCC82}" type="presParOf" srcId="{CBC7734B-E7F8-4AA0-BF9A-AA4C9E858C7A}" destId="{6ABD14B7-6300-49FD-9067-A8C955A890B7}" srcOrd="3" destOrd="0" presId="urn:microsoft.com/office/officeart/2005/8/layout/hList7"/>
    <dgm:cxn modelId="{9821B815-5A7E-4F28-9E57-21EE7869FC93}" type="presParOf" srcId="{CBC7734B-E7F8-4AA0-BF9A-AA4C9E858C7A}" destId="{A30B966A-39A8-4BFE-B7E7-A2D9DFC28754}" srcOrd="4" destOrd="0" presId="urn:microsoft.com/office/officeart/2005/8/layout/hList7"/>
    <dgm:cxn modelId="{218846BB-62C6-4A1E-94FB-7EF0B6DA827C}" type="presParOf" srcId="{A30B966A-39A8-4BFE-B7E7-A2D9DFC28754}" destId="{7EDD5A53-C309-4E7B-BBE3-B1CC25E9AB1C}" srcOrd="0" destOrd="0" presId="urn:microsoft.com/office/officeart/2005/8/layout/hList7"/>
    <dgm:cxn modelId="{52EA3729-3B6C-4C75-B4EE-ACA1D1E29E3C}" type="presParOf" srcId="{A30B966A-39A8-4BFE-B7E7-A2D9DFC28754}" destId="{F637833E-8DB0-4D7C-8482-7BB22A9D88BD}" srcOrd="1" destOrd="0" presId="urn:microsoft.com/office/officeart/2005/8/layout/hList7"/>
    <dgm:cxn modelId="{50B9C081-F5B1-4FC0-9E91-B07FB5EFEF76}" type="presParOf" srcId="{A30B966A-39A8-4BFE-B7E7-A2D9DFC28754}" destId="{562C5A31-C3E0-4F41-80A0-AAF16B49363A}" srcOrd="2" destOrd="0" presId="urn:microsoft.com/office/officeart/2005/8/layout/hList7"/>
    <dgm:cxn modelId="{E0B44903-9B4F-4C7D-AD6D-5F488765DB04}" type="presParOf" srcId="{A30B966A-39A8-4BFE-B7E7-A2D9DFC28754}" destId="{E2E9908E-D910-41C0-892F-F76B22025954}" srcOrd="3" destOrd="0" presId="urn:microsoft.com/office/officeart/2005/8/layout/hList7"/>
    <dgm:cxn modelId="{8E557307-F6D6-4C6A-B1A9-1D53AEC1BC25}" type="presParOf" srcId="{CBC7734B-E7F8-4AA0-BF9A-AA4C9E858C7A}" destId="{E0D3D9CA-7337-4BFE-A042-490BE74DD08C}" srcOrd="5" destOrd="0" presId="urn:microsoft.com/office/officeart/2005/8/layout/hList7"/>
    <dgm:cxn modelId="{93192C57-CD8A-4935-A4E4-8EC40AB7183E}" type="presParOf" srcId="{CBC7734B-E7F8-4AA0-BF9A-AA4C9E858C7A}" destId="{0A704391-AA27-4BAC-BEC6-C5D60984FB40}" srcOrd="6" destOrd="0" presId="urn:microsoft.com/office/officeart/2005/8/layout/hList7"/>
    <dgm:cxn modelId="{1C2418FA-4716-49D4-B1DA-78F72446D12F}" type="presParOf" srcId="{0A704391-AA27-4BAC-BEC6-C5D60984FB40}" destId="{6C2F3990-4818-45B5-AF06-A625E18BD3D7}" srcOrd="0" destOrd="0" presId="urn:microsoft.com/office/officeart/2005/8/layout/hList7"/>
    <dgm:cxn modelId="{B05E3B75-04D9-4C6E-9F76-884F437C5263}" type="presParOf" srcId="{0A704391-AA27-4BAC-BEC6-C5D60984FB40}" destId="{FBC84E5D-09BC-4FFD-A1AA-30DEA2400D07}" srcOrd="1" destOrd="0" presId="urn:microsoft.com/office/officeart/2005/8/layout/hList7"/>
    <dgm:cxn modelId="{94BD1AFB-7C99-407A-AAB1-865354F4B7C1}" type="presParOf" srcId="{0A704391-AA27-4BAC-BEC6-C5D60984FB40}" destId="{ED3CD5AB-5805-4319-A24E-BD5D85ABB70B}" srcOrd="2" destOrd="0" presId="urn:microsoft.com/office/officeart/2005/8/layout/hList7"/>
    <dgm:cxn modelId="{4843BEC0-E9DA-48AB-9C3A-B21A2AE0C3F1}" type="presParOf" srcId="{0A704391-AA27-4BAC-BEC6-C5D60984FB40}" destId="{B3EA8CC7-B262-4C57-9262-7C49855359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47" y="6637"/>
          <a:ext cx="4499850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solidFill>
              <a:schemeClr val="accent2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" y="6637"/>
        <a:ext cx="4499850" cy="576000"/>
      </dsp:txXfrm>
    </dsp:sp>
    <dsp:sp modelId="{30674BC4-C995-4E48-891F-556C14AC3B1A}">
      <dsp:nvSpPr>
        <dsp:cNvPr id="0" name=""/>
        <dsp:cNvSpPr/>
      </dsp:nvSpPr>
      <dsp:spPr>
        <a:xfrm>
          <a:off x="47" y="582637"/>
          <a:ext cx="4499850" cy="33969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" y="582637"/>
        <a:ext cx="4499850" cy="3396937"/>
      </dsp:txXfrm>
    </dsp:sp>
    <dsp:sp modelId="{96A4695A-681D-4FB3-9C17-476AD8AAF1FF}">
      <dsp:nvSpPr>
        <dsp:cNvPr id="0" name=""/>
        <dsp:cNvSpPr/>
      </dsp:nvSpPr>
      <dsp:spPr>
        <a:xfrm>
          <a:off x="5129877" y="6637"/>
          <a:ext cx="4499850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solidFill>
              <a:schemeClr val="accent2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29877" y="6637"/>
        <a:ext cx="4499850" cy="576000"/>
      </dsp:txXfrm>
    </dsp:sp>
    <dsp:sp modelId="{074C6AAA-5468-421A-B938-8E570FB0BF12}">
      <dsp:nvSpPr>
        <dsp:cNvPr id="0" name=""/>
        <dsp:cNvSpPr/>
      </dsp:nvSpPr>
      <dsp:spPr>
        <a:xfrm>
          <a:off x="5129877" y="582637"/>
          <a:ext cx="4499850" cy="33969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簡易查詢、進階查詢、布林邏輯、限制欄位、篩選工具、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29877" y="582637"/>
        <a:ext cx="4499850" cy="3396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EB17-8F3E-4265-8184-3BB85282AFBC}">
      <dsp:nvSpPr>
        <dsp:cNvPr id="0" name=""/>
        <dsp:cNvSpPr/>
      </dsp:nvSpPr>
      <dsp:spPr>
        <a:xfrm>
          <a:off x="1350149" y="0"/>
          <a:ext cx="900100" cy="99011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Keywords</a:t>
          </a:r>
          <a:endParaRPr lang="zh-TW" altLang="en-US" sz="1400" kern="1200" dirty="0"/>
        </a:p>
      </dsp:txBody>
      <dsp:txXfrm>
        <a:off x="1350149" y="0"/>
        <a:ext cx="900100" cy="990110"/>
      </dsp:txXfrm>
    </dsp:sp>
    <dsp:sp modelId="{D3220F71-3913-4D5A-9EB5-E955290F6F7C}">
      <dsp:nvSpPr>
        <dsp:cNvPr id="0" name=""/>
        <dsp:cNvSpPr/>
      </dsp:nvSpPr>
      <dsp:spPr>
        <a:xfrm>
          <a:off x="900100" y="990109"/>
          <a:ext cx="1800200" cy="990110"/>
        </a:xfrm>
        <a:prstGeom prst="trapezoid">
          <a:avLst>
            <a:gd name="adj" fmla="val 45455"/>
          </a:avLst>
        </a:prstGeom>
        <a:solidFill>
          <a:schemeClr val="accent2">
            <a:hueOff val="-2622740"/>
            <a:satOff val="-467"/>
            <a:lumOff val="-4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Title</a:t>
          </a:r>
          <a:endParaRPr lang="zh-TW" altLang="en-US" sz="1400" kern="1200" dirty="0"/>
        </a:p>
      </dsp:txBody>
      <dsp:txXfrm>
        <a:off x="1215134" y="990109"/>
        <a:ext cx="1170130" cy="990110"/>
      </dsp:txXfrm>
    </dsp:sp>
    <dsp:sp modelId="{78416396-28F7-4608-8645-7A99CBC90187}">
      <dsp:nvSpPr>
        <dsp:cNvPr id="0" name=""/>
        <dsp:cNvSpPr/>
      </dsp:nvSpPr>
      <dsp:spPr>
        <a:xfrm>
          <a:off x="450050" y="1980219"/>
          <a:ext cx="2700299" cy="990110"/>
        </a:xfrm>
        <a:prstGeom prst="trapezoid">
          <a:avLst>
            <a:gd name="adj" fmla="val 45455"/>
          </a:avLst>
        </a:prstGeom>
        <a:solidFill>
          <a:schemeClr val="accent2">
            <a:hueOff val="-5245479"/>
            <a:satOff val="-933"/>
            <a:lumOff val="-88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err="1" smtClean="0"/>
            <a:t>Abstrarct</a:t>
          </a:r>
          <a:endParaRPr lang="zh-TW" altLang="en-US" sz="1400" kern="1200" dirty="0"/>
        </a:p>
      </dsp:txBody>
      <dsp:txXfrm>
        <a:off x="922602" y="1980219"/>
        <a:ext cx="1755195" cy="990110"/>
      </dsp:txXfrm>
    </dsp:sp>
    <dsp:sp modelId="{C7005E1E-1643-4DE3-BEBA-54C7BB6F3563}">
      <dsp:nvSpPr>
        <dsp:cNvPr id="0" name=""/>
        <dsp:cNvSpPr/>
      </dsp:nvSpPr>
      <dsp:spPr>
        <a:xfrm>
          <a:off x="0" y="2970329"/>
          <a:ext cx="3600400" cy="990110"/>
        </a:xfrm>
        <a:prstGeom prst="trapezoid">
          <a:avLst>
            <a:gd name="adj" fmla="val 45455"/>
          </a:avLst>
        </a:prstGeom>
        <a:solidFill>
          <a:schemeClr val="accent2">
            <a:hueOff val="-7868219"/>
            <a:satOff val="-1400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/>
            <a:t>All field</a:t>
          </a:r>
          <a:endParaRPr lang="zh-TW" altLang="en-US" sz="1400" kern="1200" dirty="0"/>
        </a:p>
      </dsp:txBody>
      <dsp:txXfrm>
        <a:off x="630069" y="2970329"/>
        <a:ext cx="2340260" cy="990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23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已有特定書目</a:t>
          </a:r>
          <a:endParaRPr lang="zh-TW" altLang="en-US" sz="2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選擇管道：館藏目錄、電子書、期刊檢索、資料庫檢索、資源探索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284" y="870267"/>
        <a:ext cx="3337470" cy="2610802"/>
      </dsp:txXfrm>
    </dsp:sp>
    <dsp:sp modelId="{D731542C-D19F-4392-8A13-BD59B1F962E3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gradFill rotWithShape="0">
          <a:gsLst>
            <a:gs pos="0">
              <a:schemeClr val="accent5">
                <a:hueOff val="630951"/>
                <a:satOff val="-24097"/>
                <a:lumOff val="-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30951"/>
                <a:satOff val="-24097"/>
                <a:lumOff val="-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30951"/>
                <a:satOff val="-24097"/>
                <a:lumOff val="-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23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2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確認研究主題並準備合適關鍵字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選擇管道：電子資料庫、資源探索、網路資源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589065" y="870267"/>
        <a:ext cx="3337470" cy="2610802"/>
      </dsp:txXfrm>
    </dsp:sp>
    <dsp:sp modelId="{7B34A251-6719-4FEE-953C-082F1A510BF1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gradFill rotWithShape="0">
          <a:gsLst>
            <a:gs pos="0">
              <a:schemeClr val="accent5">
                <a:hueOff val="1261901"/>
                <a:satOff val="-48195"/>
                <a:lumOff val="-90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261901"/>
                <a:satOff val="-48195"/>
                <a:lumOff val="-90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261901"/>
                <a:satOff val="-48195"/>
                <a:lumOff val="-90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23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2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176846" y="870267"/>
        <a:ext cx="3337470" cy="26108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306387" y="306387"/>
          <a:ext cx="4651375" cy="4038600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2484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已有特定書目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選擇管道：館藏目錄、電子書、期刊檢索、資料庫檢索、資源探索</a:t>
          </a:r>
          <a:endParaRPr lang="zh-TW" altLang="en-US" sz="2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" y="930274"/>
        <a:ext cx="4038600" cy="27908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355330" cy="46482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2399" y="1394460"/>
          <a:ext cx="2199945" cy="1859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圖書館</a:t>
          </a:r>
          <a:endParaRPr lang="en-US" altLang="zh-TW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首頁</a:t>
          </a:r>
          <a:endParaRPr lang="zh-TW" altLang="en-US" sz="3300" kern="1200" dirty="0"/>
        </a:p>
      </dsp:txBody>
      <dsp:txXfrm>
        <a:off x="93162" y="1485223"/>
        <a:ext cx="2018419" cy="1677754"/>
      </dsp:txXfrm>
    </dsp:sp>
    <dsp:sp modelId="{5BA17DB9-625C-4DC4-99B5-C461899D9FA3}">
      <dsp:nvSpPr>
        <dsp:cNvPr id="0" name=""/>
        <dsp:cNvSpPr/>
      </dsp:nvSpPr>
      <dsp:spPr>
        <a:xfrm>
          <a:off x="2544084" y="1394460"/>
          <a:ext cx="2199945" cy="1859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電子</a:t>
          </a:r>
          <a:endParaRPr lang="en-US" altLang="zh-TW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資料庫</a:t>
          </a:r>
          <a:endParaRPr lang="zh-TW" altLang="en-US" sz="3300" kern="1200" dirty="0"/>
        </a:p>
      </dsp:txBody>
      <dsp:txXfrm>
        <a:off x="2634847" y="1485223"/>
        <a:ext cx="2018419" cy="1677754"/>
      </dsp:txXfrm>
    </dsp:sp>
    <dsp:sp modelId="{B6F681B9-7F8F-4B48-94F4-DAEBDE6ED284}">
      <dsp:nvSpPr>
        <dsp:cNvPr id="0" name=""/>
        <dsp:cNvSpPr/>
      </dsp:nvSpPr>
      <dsp:spPr>
        <a:xfrm>
          <a:off x="5085769" y="1394460"/>
          <a:ext cx="2199945" cy="1859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EndNote</a:t>
          </a:r>
          <a:endParaRPr lang="zh-TW" altLang="en-US" sz="3300" kern="1200" dirty="0"/>
        </a:p>
      </dsp:txBody>
      <dsp:txXfrm>
        <a:off x="5176532" y="1485223"/>
        <a:ext cx="2018419" cy="1677754"/>
      </dsp:txXfrm>
    </dsp:sp>
    <dsp:sp modelId="{351DDBCA-C561-4CA1-98A2-AB09C3F19383}">
      <dsp:nvSpPr>
        <dsp:cNvPr id="0" name=""/>
        <dsp:cNvSpPr/>
      </dsp:nvSpPr>
      <dsp:spPr>
        <a:xfrm>
          <a:off x="7627454" y="1394460"/>
          <a:ext cx="2199945" cy="1859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 </a:t>
          </a:r>
          <a:r>
            <a:rPr lang="zh-TW" altLang="en-US" sz="3300" kern="1200" dirty="0" smtClean="0"/>
            <a:t>查看詳細資訊</a:t>
          </a:r>
          <a:endParaRPr lang="zh-TW" altLang="en-US" sz="3300" kern="1200" dirty="0"/>
        </a:p>
      </dsp:txBody>
      <dsp:txXfrm>
        <a:off x="7718217" y="1485223"/>
        <a:ext cx="2018419" cy="16777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390999"/>
          <a:ext cx="72621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363109" y="95799"/>
          <a:ext cx="5083534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45" tIns="0" rIns="192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000" kern="1200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1930" y="124620"/>
        <a:ext cx="5025892" cy="532758"/>
      </dsp:txXfrm>
    </dsp:sp>
    <dsp:sp modelId="{82800C27-0EA6-44AE-8387-06E187788D6D}">
      <dsp:nvSpPr>
        <dsp:cNvPr id="0" name=""/>
        <dsp:cNvSpPr/>
      </dsp:nvSpPr>
      <dsp:spPr>
        <a:xfrm>
          <a:off x="0" y="1298200"/>
          <a:ext cx="72621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363109" y="1002999"/>
          <a:ext cx="5083534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45" tIns="0" rIns="192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000" kern="1200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1930" y="1031820"/>
        <a:ext cx="5025892" cy="532758"/>
      </dsp:txXfrm>
    </dsp:sp>
    <dsp:sp modelId="{F017A432-65F4-4ED9-BAD5-E799AE80898E}">
      <dsp:nvSpPr>
        <dsp:cNvPr id="0" name=""/>
        <dsp:cNvSpPr/>
      </dsp:nvSpPr>
      <dsp:spPr>
        <a:xfrm>
          <a:off x="0" y="2205400"/>
          <a:ext cx="72621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363109" y="1910200"/>
          <a:ext cx="5083534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45" tIns="0" rIns="192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000" kern="1200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1930" y="1939021"/>
        <a:ext cx="5025892" cy="532758"/>
      </dsp:txXfrm>
    </dsp:sp>
    <dsp:sp modelId="{D6A5A5B0-A369-4572-8E18-3BB2B91A0E0C}">
      <dsp:nvSpPr>
        <dsp:cNvPr id="0" name=""/>
        <dsp:cNvSpPr/>
      </dsp:nvSpPr>
      <dsp:spPr>
        <a:xfrm>
          <a:off x="0" y="3112600"/>
          <a:ext cx="72621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363109" y="2817400"/>
          <a:ext cx="5083534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45" tIns="0" rIns="192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000" kern="1200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1930" y="2846221"/>
        <a:ext cx="5025892" cy="532758"/>
      </dsp:txXfrm>
    </dsp:sp>
    <dsp:sp modelId="{DDF269CC-B8E9-4020-97EE-6743B6D78D20}">
      <dsp:nvSpPr>
        <dsp:cNvPr id="0" name=""/>
        <dsp:cNvSpPr/>
      </dsp:nvSpPr>
      <dsp:spPr>
        <a:xfrm>
          <a:off x="0" y="4019800"/>
          <a:ext cx="72621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363109" y="3724600"/>
          <a:ext cx="5083534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45" tIns="0" rIns="192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000" kern="1200" dirty="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1930" y="3753421"/>
        <a:ext cx="5025892" cy="5327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632D1-D007-4EF2-8D67-3ACA658A6E69}">
      <dsp:nvSpPr>
        <dsp:cNvPr id="0" name=""/>
        <dsp:cNvSpPr/>
      </dsp:nvSpPr>
      <dsp:spPr>
        <a:xfrm>
          <a:off x="730" y="0"/>
          <a:ext cx="2801112" cy="4989053"/>
        </a:xfrm>
        <a:prstGeom prst="roundRect">
          <a:avLst>
            <a:gd name="adj" fmla="val 10000"/>
          </a:avLst>
        </a:prstGeo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sz="2700" b="1" kern="1200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sz="2700" b="1" kern="1200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sp:txBody>
      <dsp:txXfrm>
        <a:off x="730" y="1995621"/>
        <a:ext cx="2801112" cy="1995621"/>
      </dsp:txXfrm>
    </dsp:sp>
    <dsp:sp modelId="{205DAE1D-7322-42C0-B8F7-CF15FDEF0E8F}">
      <dsp:nvSpPr>
        <dsp:cNvPr id="0" name=""/>
        <dsp:cNvSpPr/>
      </dsp:nvSpPr>
      <dsp:spPr>
        <a:xfrm>
          <a:off x="570609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B588C2-78EA-4837-BBFC-E9ECB61C4445}">
      <dsp:nvSpPr>
        <dsp:cNvPr id="0" name=""/>
        <dsp:cNvSpPr/>
      </dsp:nvSpPr>
      <dsp:spPr>
        <a:xfrm>
          <a:off x="2885876" y="0"/>
          <a:ext cx="2801112" cy="4989053"/>
        </a:xfrm>
        <a:prstGeom prst="roundRect">
          <a:avLst>
            <a:gd name="adj" fmla="val 10000"/>
          </a:avLst>
        </a:prstGeo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sz="27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2885876" y="1995621"/>
        <a:ext cx="2801112" cy="1995621"/>
      </dsp:txXfrm>
    </dsp:sp>
    <dsp:sp modelId="{2D113073-320D-4CEB-8259-570C419BF896}">
      <dsp:nvSpPr>
        <dsp:cNvPr id="0" name=""/>
        <dsp:cNvSpPr/>
      </dsp:nvSpPr>
      <dsp:spPr>
        <a:xfrm>
          <a:off x="3455755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DD5A53-C309-4E7B-BBE3-B1CC25E9AB1C}">
      <dsp:nvSpPr>
        <dsp:cNvPr id="0" name=""/>
        <dsp:cNvSpPr/>
      </dsp:nvSpPr>
      <dsp:spPr>
        <a:xfrm>
          <a:off x="5771022" y="0"/>
          <a:ext cx="2801112" cy="4989053"/>
        </a:xfrm>
        <a:prstGeom prst="roundRect">
          <a:avLst>
            <a:gd name="adj" fmla="val 10000"/>
          </a:avLst>
        </a:prstGeo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700" kern="120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5771022" y="1995621"/>
        <a:ext cx="2801112" cy="1995621"/>
      </dsp:txXfrm>
    </dsp:sp>
    <dsp:sp modelId="{E2E9908E-D910-41C0-892F-F76B22025954}">
      <dsp:nvSpPr>
        <dsp:cNvPr id="0" name=""/>
        <dsp:cNvSpPr/>
      </dsp:nvSpPr>
      <dsp:spPr>
        <a:xfrm>
          <a:off x="6340901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2F3990-4818-45B5-AF06-A625E18BD3D7}">
      <dsp:nvSpPr>
        <dsp:cNvPr id="0" name=""/>
        <dsp:cNvSpPr/>
      </dsp:nvSpPr>
      <dsp:spPr>
        <a:xfrm>
          <a:off x="8656898" y="0"/>
          <a:ext cx="3098590" cy="4989053"/>
        </a:xfrm>
        <a:prstGeom prst="roundRect">
          <a:avLst>
            <a:gd name="adj" fmla="val 10000"/>
          </a:avLst>
        </a:prstGeo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sz="2700" b="1" kern="1200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sz="27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8656898" y="1995621"/>
        <a:ext cx="3098590" cy="1995621"/>
      </dsp:txXfrm>
    </dsp:sp>
    <dsp:sp modelId="{B3EA8CC7-B262-4C57-9262-7C4985535943}">
      <dsp:nvSpPr>
        <dsp:cNvPr id="0" name=""/>
        <dsp:cNvSpPr/>
      </dsp:nvSpPr>
      <dsp:spPr>
        <a:xfrm>
          <a:off x="9413711" y="323914"/>
          <a:ext cx="1661354" cy="16613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241A5A-C19A-4DBC-B56C-7F0252A96A90}">
      <dsp:nvSpPr>
        <dsp:cNvPr id="0" name=""/>
        <dsp:cNvSpPr/>
      </dsp:nvSpPr>
      <dsp:spPr>
        <a:xfrm>
          <a:off x="470219" y="3849836"/>
          <a:ext cx="10815049" cy="1031169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 rtl="0"/>
            <a:fld id="{E8C77595-60CC-4158-9BF0-219C4E7ECB84}" type="datetime1">
              <a:rPr lang="en-US" altLang="zh-TW" smtClean="0">
                <a:latin typeface="細明體" panose="02020509000000000000" pitchFamily="49" charset="-120"/>
                <a:ea typeface="細明體" panose="02020509000000000000" pitchFamily="49" charset="-120"/>
              </a:rPr>
              <a:t>3/25/2020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787" cy="498692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5839" y="9440648"/>
            <a:ext cx="2949787" cy="498692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en-US" altLang="zh-TW" smtClean="0">
                <a:latin typeface="細明體" panose="02020509000000000000" pitchFamily="49" charset="-120"/>
                <a:ea typeface="細明體" panose="02020509000000000000" pitchFamily="49" charset="-120"/>
              </a:rPr>
              <a:t>‹#›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BC7EF9D-3D4C-484A-8540-616AEFFD01D6}" type="datetime1">
              <a:rPr lang="en-US" altLang="zh-TW" smtClean="0"/>
              <a:pPr/>
              <a:t>3/25/2020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86" tIns="45743" rIns="91486" bIns="45743" rtlCol="0"/>
          <a:lstStyle/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787" cy="498692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7" cy="498692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8DAEC444-603B-4F09-9A06-5917518DD901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工欲善其事，必先利其器。首先我們來看看圖書館各樓層配置。</a:t>
            </a:r>
            <a:endParaRPr lang="zh-TW" altLang="en-US" dirty="0"/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AEC444-603B-4F09-9A06-5917518DD901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7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64238" cy="33543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2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68B79425-1B44-439A-9EF4-DC8605140588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3A15C850-5245-48F5-AC76-4BDC008A07A1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2930" y="1928803"/>
            <a:ext cx="4219113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3758" y="5143512"/>
            <a:ext cx="1350773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428718" y="428605"/>
            <a:ext cx="6191249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4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2D1512-67BE-4A5C-BF92-9BCF1CDB1D18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16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16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3E54F656-0658-4054-ABB4-AB6E7DCE7EE9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024BA66C-C523-475F-9C8A-97AD94193EE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9C7D906F-D087-477C-B59B-CA7EA8006748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16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4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AFC2911-AED6-47C8-8C3E-A3BF97FB1E05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title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8E3ACFFD-8107-48B3-83E3-13C61ADA38C8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 smtClean="0"/>
              <a:t>按一下以編輯母片文字樣式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74A04F5-6454-4860-AE9B-0C82B70F760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13333A4-2EF1-4B79-B68C-AB20E66B48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.ntu.edu.tw/~ylwang2008/a-wangvonsen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-M16HrTbWQ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joemls.dils.tku.edu.tw/download1.php?lang=zh_tw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圖書館大小事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空間與服務重點提示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686800" y="411480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分享者：參考服務組 吳理莉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非書資料室、歐盟資訊中心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2897-7F66-4EC2-81F7-F5E9B82D4DDB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10</a:t>
            </a:fld>
            <a:endParaRPr lang="zh-TW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892690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蒐集資料的方法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使用圖書館要知道的事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0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研究生的預備工作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553" y="1640278"/>
            <a:ext cx="7788894" cy="43513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62000" y="6017160"/>
            <a:ext cx="937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王汎森 </a:t>
            </a:r>
            <a:r>
              <a:rPr lang="en-US" altLang="zh-TW" dirty="0">
                <a:hlinkClick r:id="rId3"/>
              </a:rPr>
              <a:t>(2005)</a:t>
            </a:r>
            <a:r>
              <a:rPr lang="zh-TW" altLang="en-US" dirty="0">
                <a:hlinkClick r:id="rId3"/>
              </a:rPr>
              <a:t>。如果讓我重做一次研究生。檢索自</a:t>
            </a:r>
            <a:r>
              <a:rPr lang="en-US" altLang="zh-TW" dirty="0" smtClean="0">
                <a:hlinkClick r:id="rId3"/>
              </a:rPr>
              <a:t>http</a:t>
            </a:r>
            <a:r>
              <a:rPr lang="en-US" altLang="zh-TW" dirty="0">
                <a:hlinkClick r:id="rId3"/>
              </a:rPr>
              <a:t>://homepage.ntu.edu.tw/~ylwang2008/a-wangvonsen.pdf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74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資訊素養：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13</a:t>
            </a:fld>
            <a:endParaRPr lang="zh-TW" alt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895313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58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668" y="173331"/>
            <a:ext cx="10515600" cy="1145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蒐集資料的概念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15</a:t>
            </a:fld>
            <a:endParaRPr lang="zh-TW" altLang="en-US" dirty="0"/>
          </a:p>
        </p:txBody>
      </p:sp>
      <p:graphicFrame>
        <p:nvGraphicFramePr>
          <p:cNvPr id="22" name="資料庫圖表 21"/>
          <p:cNvGraphicFramePr/>
          <p:nvPr>
            <p:extLst/>
          </p:nvPr>
        </p:nvGraphicFramePr>
        <p:xfrm>
          <a:off x="1562635" y="1864868"/>
          <a:ext cx="36004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向上箭號 22"/>
          <p:cNvSpPr/>
          <p:nvPr/>
        </p:nvSpPr>
        <p:spPr>
          <a:xfrm>
            <a:off x="298140" y="1936876"/>
            <a:ext cx="1080120" cy="3888432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查詢結果精確度</a:t>
            </a:r>
            <a:endParaRPr lang="en-US" altLang="zh-TW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50168" y="151035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高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783225" y="1945585"/>
            <a:ext cx="17281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研究範圍</a:t>
            </a:r>
            <a:endParaRPr lang="en-US" altLang="zh-TW" b="1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較大</a:t>
            </a:r>
            <a:endParaRPr lang="en-US" altLang="zh-TW" b="1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較小</a:t>
            </a:r>
            <a:endParaRPr lang="en-US" altLang="zh-TW" b="1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Educational Psychology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862749" y="2011505"/>
            <a:ext cx="16463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研究時間</a:t>
            </a:r>
            <a:endParaRPr lang="en-US" altLang="zh-TW" b="1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較長</a:t>
            </a:r>
            <a:endParaRPr lang="en-US" altLang="zh-TW" b="1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較新</a:t>
            </a:r>
            <a:endParaRPr lang="en-US" altLang="zh-TW" b="1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>
            <a:off x="8682729" y="2170799"/>
            <a:ext cx="36004" cy="4200333"/>
          </a:xfrm>
          <a:prstGeom prst="straightConnector1">
            <a:avLst/>
          </a:prstGeom>
          <a:ln w="603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6438028" y="3809300"/>
            <a:ext cx="1872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範例：教育心理為心理學領為較小的次領域。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9017427" y="3809300"/>
            <a:ext cx="155057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範例：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出現的時間比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較早。</a:t>
            </a:r>
          </a:p>
        </p:txBody>
      </p:sp>
      <p:sp>
        <p:nvSpPr>
          <p:cNvPr id="30" name="矩形 29"/>
          <p:cNvSpPr/>
          <p:nvPr/>
        </p:nvSpPr>
        <p:spPr>
          <a:xfrm>
            <a:off x="6045789" y="1079913"/>
            <a:ext cx="5040560" cy="709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縮小搜尋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若您的查詢結果太多，建議使用關鍵字搜尋。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29541" y="6063560"/>
            <a:ext cx="5400599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放寬搜尋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若您的查詢結果太少，建議使用多欄位查詢。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9685939" y="6068297"/>
            <a:ext cx="243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概念來自</a:t>
            </a:r>
            <a:r>
              <a:rPr lang="en-US" altLang="zh-TW" sz="1200" i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Elsevier-</a:t>
            </a:r>
            <a:r>
              <a:rPr lang="en-US" altLang="zh-TW" sz="1200" i="1" dirty="0" err="1">
                <a:latin typeface="Times New Roman" panose="02020603050405020304" pitchFamily="18" charset="0"/>
                <a:ea typeface="微軟正黑體" panose="020B0604030504040204" pitchFamily="34" charset="-120"/>
              </a:rPr>
              <a:t>SciVerse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  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2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依需求選擇查找管道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6155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5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教學計畫表中的參考文獻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800" y="1636061"/>
            <a:ext cx="5579606" cy="464400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17</a:t>
            </a:fld>
            <a:endParaRPr lang="zh-TW" altLang="en-US" dirty="0"/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303835"/>
              </p:ext>
            </p:extLst>
          </p:nvPr>
        </p:nvGraphicFramePr>
        <p:xfrm>
          <a:off x="990600" y="1600200"/>
          <a:ext cx="4038600" cy="465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8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949" y="1825625"/>
            <a:ext cx="9176101" cy="435133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r>
              <a:rPr lang="en-US" altLang="zh-TW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覺生紀念圖書館首頁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0A1F-4F97-4ADF-90FC-1ABB59CE582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18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133600" y="5334000"/>
            <a:ext cx="5257800" cy="503867"/>
          </a:xfrm>
          <a:prstGeom prst="rect">
            <a:avLst/>
          </a:prstGeom>
          <a:solidFill>
            <a:srgbClr val="EE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善用快速查尋的頁籤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5005" y="4107507"/>
            <a:ext cx="5618795" cy="20694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7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143304"/>
            <a:ext cx="10515600" cy="1145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課程參考文獻</a:t>
            </a: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80333"/>
              </p:ext>
            </p:extLst>
          </p:nvPr>
        </p:nvGraphicFramePr>
        <p:xfrm>
          <a:off x="845126" y="1600200"/>
          <a:ext cx="10113576" cy="1280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6813">
                  <a:extLst>
                    <a:ext uri="{9D8B030D-6E8A-4147-A177-3AD203B41FA5}">
                      <a16:colId xmlns:a16="http://schemas.microsoft.com/office/drawing/2014/main" val="37884383"/>
                    </a:ext>
                  </a:extLst>
                </a:gridCol>
                <a:gridCol w="6547168">
                  <a:extLst>
                    <a:ext uri="{9D8B030D-6E8A-4147-A177-3AD203B41FA5}">
                      <a16:colId xmlns:a16="http://schemas.microsoft.com/office/drawing/2014/main" val="3599543570"/>
                    </a:ext>
                  </a:extLst>
                </a:gridCol>
                <a:gridCol w="2075827">
                  <a:extLst>
                    <a:ext uri="{9D8B030D-6E8A-4147-A177-3AD203B41FA5}">
                      <a16:colId xmlns:a16="http://schemas.microsoft.com/office/drawing/2014/main" val="2344388815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1749062737"/>
                    </a:ext>
                  </a:extLst>
                </a:gridCol>
              </a:tblGrid>
              <a:tr h="585033">
                <a:tc>
                  <a:txBody>
                    <a:bodyPr/>
                    <a:lstStyle/>
                    <a:p>
                      <a:pPr algn="ctr"/>
                      <a:r>
                        <a:rPr lang="zh-TW" altLang="en-US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館藏地與索書號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270244"/>
                  </a:ext>
                </a:extLst>
              </a:tr>
              <a:tr h="585033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教育研究法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樓書庫 </a:t>
                      </a:r>
                      <a:endParaRPr lang="en-US" altLang="zh-TW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520.31 /8467 103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049747"/>
                  </a:ext>
                </a:extLst>
              </a:tr>
            </a:tbl>
          </a:graphicData>
        </a:graphic>
      </p:graphicFrame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07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「窩」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</a:t>
            </a:fld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944233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67200" y="18288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3" tooltip="分享連結"/>
              </a:rPr>
              <a:t>https://youtu.be/v-M16HrTbWQ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15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50" y="260649"/>
            <a:ext cx="10900501" cy="1236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練習題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書目辨識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&amp;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查找館藏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114B28F-08C2-4ED9-80DB-BCA1C8FF98DF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31371" y="2441186"/>
            <a:ext cx="10369151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老楊的貓頭鷹</a:t>
            </a:r>
            <a:r>
              <a:rPr lang="en-US" altLang="zh-TW" sz="3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3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不要在該奮鬥時選擇安逸 </a:t>
            </a:r>
            <a:r>
              <a:rPr lang="en-US" altLang="zh-TW" sz="32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Cease to struggle and you cease to live</a:t>
            </a:r>
            <a:r>
              <a:rPr lang="zh-TW" altLang="en-US" sz="32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。臺北市：英屬維京群島商高寶國際。</a:t>
            </a:r>
          </a:p>
        </p:txBody>
      </p:sp>
      <p:sp>
        <p:nvSpPr>
          <p:cNvPr id="5" name="矩形 4"/>
          <p:cNvSpPr/>
          <p:nvPr/>
        </p:nvSpPr>
        <p:spPr>
          <a:xfrm>
            <a:off x="431371" y="1877123"/>
            <a:ext cx="2769743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6" name="矩形 5"/>
          <p:cNvSpPr/>
          <p:nvPr/>
        </p:nvSpPr>
        <p:spPr>
          <a:xfrm>
            <a:off x="411769" y="3653735"/>
            <a:ext cx="9697077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  <a:endParaRPr lang="en-US" altLang="zh-TW" sz="40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「館藏目錄」找出並回答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468627" y="5397844"/>
            <a:ext cx="585665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+mj-lt"/>
              <a:buAutoNum type="arabicPeriod"/>
            </a:pP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這本書學校圖書館買了幾冊？</a:t>
            </a:r>
            <a:endParaRPr lang="en-US" altLang="zh-TW" sz="2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23" indent="-457223">
              <a:buFont typeface="+mj-lt"/>
              <a:buAutoNum type="arabicPeriod"/>
            </a:pP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可立即借到嗎？有多少人預約</a:t>
            </a:r>
            <a:r>
              <a:rPr lang="zh-TW" altLang="en-US" sz="2667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？可做</a:t>
            </a:r>
            <a:r>
              <a:rPr lang="zh-TW" altLang="en-US" sz="2667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67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標籤</a:t>
            </a:r>
            <a:r>
              <a:rPr lang="zh-TW" altLang="en-US" sz="2667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椭圆 177"/>
          <p:cNvSpPr/>
          <p:nvPr/>
        </p:nvSpPr>
        <p:spPr>
          <a:xfrm rot="20637708">
            <a:off x="8904788" y="3774867"/>
            <a:ext cx="2785575" cy="2773680"/>
          </a:xfrm>
          <a:prstGeom prst="ellipse">
            <a:avLst/>
          </a:prstGeom>
          <a:solidFill>
            <a:srgbClr val="F3CA8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 rot="20637708">
            <a:off x="9275926" y="4018932"/>
            <a:ext cx="1996764" cy="212365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altLang="zh-TW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Ur</a:t>
            </a:r>
          </a:p>
          <a:p>
            <a:pPr lvl="0" algn="ctr"/>
            <a:r>
              <a:rPr lang="en-US" altLang="zh-TW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Tur</a:t>
            </a:r>
            <a:r>
              <a:rPr lang="en-US" altLang="zh-TW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n</a:t>
            </a:r>
            <a:endParaRPr lang="en-US" altLang="zh-CN" sz="6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YaHei" charset="0"/>
            </a:endParaRPr>
          </a:p>
        </p:txBody>
      </p:sp>
      <p:sp>
        <p:nvSpPr>
          <p:cNvPr id="10" name="椭圆 179"/>
          <p:cNvSpPr/>
          <p:nvPr/>
        </p:nvSpPr>
        <p:spPr>
          <a:xfrm rot="20637708">
            <a:off x="9026206" y="3895765"/>
            <a:ext cx="2542743" cy="2531883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80"/>
          <p:cNvSpPr/>
          <p:nvPr/>
        </p:nvSpPr>
        <p:spPr>
          <a:xfrm rot="20637708">
            <a:off x="9101983" y="3971220"/>
            <a:ext cx="2391184" cy="2380973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539" y="147297"/>
            <a:ext cx="1680999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50" y="260649"/>
            <a:ext cx="10900501" cy="1236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練習題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書目辨識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&amp;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查找館藏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114B28F-08C2-4ED9-80DB-BCA1C8FF98DF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31371" y="2441186"/>
            <a:ext cx="10369151" cy="1107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zh-TW" altLang="en-US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陳麗華、張益仁、彭增龍</a:t>
            </a:r>
            <a:r>
              <a:rPr lang="en-US" altLang="en-US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</a:t>
            </a:r>
            <a:r>
              <a:rPr lang="zh-TW" altLang="en-US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跨界的幸福：</a:t>
            </a:r>
            <a:r>
              <a:rPr lang="en-US" altLang="zh-TW" sz="32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2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個新住民的動人故事</a:t>
            </a:r>
            <a:r>
              <a:rPr lang="en-US" altLang="zh-TW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初版</a:t>
            </a:r>
            <a:r>
              <a:rPr lang="en-US" altLang="zh-TW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</a:t>
            </a:r>
            <a:r>
              <a:rPr lang="zh-TW" altLang="en-US" sz="32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：教育部。</a:t>
            </a:r>
            <a:endParaRPr lang="en-US" altLang="zh-TW" sz="32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1371" y="1877123"/>
            <a:ext cx="2769743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79510" y="3444049"/>
            <a:ext cx="9697077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TW" altLang="en-US" sz="48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  <a:endParaRPr lang="en-US" altLang="zh-TW" sz="48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「館藏目錄」找出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447595" y="5255348"/>
            <a:ext cx="5856651" cy="13696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這本書學校圖書館買了幾冊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>
              <a:buFont typeface="+mj-lt"/>
              <a:buAutoNum type="arabicPeriod"/>
            </a:pP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有外借中的資料嗎</a:t>
            </a:r>
            <a:r>
              <a:rPr lang="en-US" altLang="zh-TW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到期日</a:t>
            </a:r>
            <a:r>
              <a:rPr lang="en-US" altLang="zh-TW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>
              <a:buFont typeface="+mj-lt"/>
              <a:buAutoNum type="arabicPeriod"/>
            </a:pP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可立即借到嗎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？可預約嗎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组 182"/>
          <p:cNvGrpSpPr/>
          <p:nvPr/>
        </p:nvGrpSpPr>
        <p:grpSpPr>
          <a:xfrm rot="20637708">
            <a:off x="8904788" y="3774867"/>
            <a:ext cx="2785575" cy="2773680"/>
            <a:chOff x="3035087" y="3715773"/>
            <a:chExt cx="2623700" cy="2623700"/>
          </a:xfrm>
        </p:grpSpPr>
        <p:grpSp>
          <p:nvGrpSpPr>
            <p:cNvPr id="10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2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287" y="182061"/>
            <a:ext cx="1542857" cy="1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0A1F-4F97-4ADF-90FC-1ABB59CE582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22</a:t>
            </a:fld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703" y="1624333"/>
            <a:ext cx="7255765" cy="50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38400" y="3839532"/>
            <a:ext cx="4267200" cy="503867"/>
          </a:xfrm>
          <a:prstGeom prst="rect">
            <a:avLst/>
          </a:prstGeom>
          <a:solidFill>
            <a:srgbClr val="EE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善用快速查尋的頁籤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39439" y="2895600"/>
            <a:ext cx="4518561" cy="1676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4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23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352279" y="123511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7" y="2173513"/>
            <a:ext cx="8968769" cy="1107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32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。臺北市：五南。</a:t>
            </a:r>
            <a:endParaRPr lang="en-US" altLang="zh-TW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476941"/>
            <a:ext cx="2934547" cy="3042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98" y="3422941"/>
            <a:ext cx="2412647" cy="3096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48600" y="5334000"/>
            <a:ext cx="43434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請注意：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zh-TW" altLang="en-US" dirty="0" smtClean="0">
                <a:solidFill>
                  <a:srgbClr val="C00000"/>
                </a:solidFill>
              </a:rPr>
              <a:t>教育研究法</a:t>
            </a:r>
            <a:r>
              <a:rPr lang="en-US" altLang="zh-TW" dirty="0" smtClean="0">
                <a:solidFill>
                  <a:srgbClr val="C00000"/>
                </a:solidFill>
              </a:rPr>
              <a:t>(2020)</a:t>
            </a:r>
            <a:r>
              <a:rPr lang="zh-TW" altLang="en-US" dirty="0" smtClean="0">
                <a:solidFill>
                  <a:srgbClr val="C00000"/>
                </a:solidFill>
              </a:rPr>
              <a:t>年版已上架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24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320543" y="93454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6" y="2173513"/>
            <a:ext cx="9360403" cy="1107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炯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瑺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慧 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000" i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期刊羅馬化 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APA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Chicago(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Turabian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與羅馬化引文格式規範 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APA, Chicago(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Turabian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and 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romanization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of referencing styles for Chinese academic writing 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一版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。新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北市淡水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區：淡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大出版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3" name="矩形 2"/>
          <p:cNvSpPr/>
          <p:nvPr/>
        </p:nvSpPr>
        <p:spPr>
          <a:xfrm>
            <a:off x="457200" y="5717832"/>
            <a:ext cx="7043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APA</a:t>
            </a:r>
            <a:r>
              <a:rPr lang="zh-TW" altLang="en-US" dirty="0" smtClean="0"/>
              <a:t>與</a:t>
            </a:r>
            <a:r>
              <a:rPr lang="en-US" altLang="zh-TW" dirty="0" smtClean="0"/>
              <a:t>Chicago</a:t>
            </a:r>
            <a:r>
              <a:rPr lang="zh-TW" altLang="en-US" dirty="0" smtClean="0"/>
              <a:t>引用格式參考資料</a:t>
            </a:r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://joemls.dils.tku.edu.tw/download1.php?lang=zh_tw</a:t>
            </a:r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118" y="3117605"/>
            <a:ext cx="2013160" cy="3060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25536" y="3444049"/>
            <a:ext cx="11051051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zh-TW" altLang="en-US" sz="4800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請問：</a:t>
            </a:r>
            <a:endParaRPr lang="en-US" altLang="zh-TW" sz="48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800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4800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格式參考文獻規範在第幾章節</a:t>
            </a:r>
            <a:r>
              <a:rPr lang="en-US" altLang="zh-TW" sz="4800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64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30952"/>
            <a:ext cx="7466758" cy="51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48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0A1F-4F97-4ADF-90FC-1ABB59CE582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25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38400" y="3953018"/>
            <a:ext cx="4267200" cy="503867"/>
          </a:xfrm>
          <a:prstGeom prst="rect">
            <a:avLst/>
          </a:prstGeom>
          <a:solidFill>
            <a:srgbClr val="EE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善用快速查尋的頁籤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86001" y="3048000"/>
            <a:ext cx="4724400" cy="152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8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78" y="1843900"/>
            <a:ext cx="9138444" cy="432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A387-7BAF-4AB6-98AF-544F98BAA80B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038600" y="5638799"/>
            <a:ext cx="4343400" cy="4970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67000" y="3021047"/>
            <a:ext cx="6781800" cy="2438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858000" y="3200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27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99411" y="4859089"/>
            <a:ext cx="8901216" cy="1046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Education, 69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129-141.</a:t>
            </a:r>
          </a:p>
        </p:txBody>
      </p:sp>
      <p:sp>
        <p:nvSpPr>
          <p:cNvPr id="17" name="矩形 16"/>
          <p:cNvSpPr/>
          <p:nvPr/>
        </p:nvSpPr>
        <p:spPr>
          <a:xfrm>
            <a:off x="299411" y="429502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5538" y="2173513"/>
            <a:ext cx="8875089" cy="1046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Pratt, S. (2014). Achieving symbiosis: Working through challenges found in co-teaching to achieve effective co-teaching relationships. </a:t>
            </a:r>
            <a:r>
              <a:rPr lang="en-US" altLang="zh-TW" sz="2000" i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Teaching and Teacher Education, 41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1-12.</a:t>
            </a:r>
          </a:p>
        </p:txBody>
      </p:sp>
      <p:sp>
        <p:nvSpPr>
          <p:cNvPr id="3" name="矩形 2"/>
          <p:cNvSpPr/>
          <p:nvPr/>
        </p:nvSpPr>
        <p:spPr>
          <a:xfrm>
            <a:off x="9257016" y="3637923"/>
            <a:ext cx="2934984" cy="713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全文收錄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年代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5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28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8" y="2173513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卯靜儒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(Chin-</a:t>
            </a:r>
            <a:r>
              <a:rPr lang="en-US" altLang="zh-TW" sz="2400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Mao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、黃政傑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Jenq-Jye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Hwang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、陳麗華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(Li-Hua Chen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、藍偉瑩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(Wei-Ying Lan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)(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。課程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與教學改革經驗之辨證與反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思。</a:t>
            </a:r>
            <a:r>
              <a:rPr lang="zh-TW" altLang="en-US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400" i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研究集刊</a:t>
            </a:r>
            <a:r>
              <a:rPr lang="en-US" altLang="zh-TW" sz="2400" i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65(4)</a:t>
            </a:r>
            <a:r>
              <a:rPr lang="zh-TW" altLang="en-US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117–139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https://doi.org/10.3966/102887082019126504004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43297"/>
            <a:ext cx="5077338" cy="2916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92123" y="4012004"/>
            <a:ext cx="457200" cy="32600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077200" y="4012004"/>
            <a:ext cx="4114800" cy="12457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當期刊被收錄在多個資料庫時，按「參見全部」，可查看所有資料來源，再依所需點看全文。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72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29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07886" y="2076187"/>
            <a:ext cx="8968768" cy="861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潘慧玲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(2002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。臺灣婦女教育政策實施方案研究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</a:t>
            </a:r>
            <a:r>
              <a:rPr lang="zh-TW" altLang="en-US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資訊，</a:t>
            </a:r>
            <a:r>
              <a:rPr lang="en-US" altLang="zh-TW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10(5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，頁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163-178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7885" y="1512124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5" y="2949715"/>
            <a:ext cx="5604950" cy="360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924800" y="42672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本校無館藏，可先查看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U3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聯盟館藏狀況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2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開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館時間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E817-FB86-4C54-BF79-9925B61A4FF6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710" y="1877483"/>
            <a:ext cx="9353138" cy="4500000"/>
          </a:xfrm>
          <a:prstGeom prst="rect">
            <a:avLst/>
          </a:prstGeom>
        </p:spPr>
      </p:pic>
      <p:sp>
        <p:nvSpPr>
          <p:cNvPr id="6" name="向右箭號圖說文字 5"/>
          <p:cNvSpPr/>
          <p:nvPr/>
        </p:nvSpPr>
        <p:spPr>
          <a:xfrm>
            <a:off x="6019800" y="457200"/>
            <a:ext cx="2971800" cy="457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憑「證」進館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316">
            <a:off x="8789157" y="452547"/>
            <a:ext cx="3237146" cy="1944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60000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648200" y="3886199"/>
            <a:ext cx="2667000" cy="241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 </a:t>
            </a:r>
            <a:r>
              <a:rPr lang="en-US" altLang="zh-TW" sz="1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10:00~17:00 </a:t>
            </a:r>
            <a:r>
              <a:rPr lang="en-US" altLang="zh-TW" sz="1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疫情期間暫不開放</a:t>
            </a:r>
            <a:r>
              <a:rPr lang="en-US" altLang="zh-TW" sz="1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82211" y="1146725"/>
            <a:ext cx="4752136" cy="50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自開學日起量測體溫，額溫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&lt;37.5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入館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07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30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07886" y="2076187"/>
            <a:ext cx="8968768" cy="861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陳錫珍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(2012)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。校長評鑑相關議題與研究之探討：以近年之西文相關文獻為例 。</a:t>
            </a:r>
            <a:r>
              <a:rPr lang="zh-TW" altLang="en-US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教育研究月刊，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224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64-72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7885" y="1512124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10600" y="4267200"/>
            <a:ext cx="3581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</a:t>
            </a:r>
          </a:p>
          <a:p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全文收錄的時間</a:t>
            </a:r>
            <a:r>
              <a:rPr lang="en-US" altLang="zh-TW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年代</a:t>
            </a:r>
            <a:r>
              <a:rPr lang="en-US" altLang="zh-TW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973000"/>
            <a:ext cx="6496128" cy="3852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595399" y="5562600"/>
            <a:ext cx="2367001" cy="12954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6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電子期刊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31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07886" y="2076187"/>
            <a:ext cx="8968768" cy="861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陳麗華、林佳瑜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(2013)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。國小高年級社會教科書中學生中心取向教學設計之研究。</a:t>
            </a:r>
            <a:r>
              <a:rPr lang="zh-TW" altLang="en-US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教科書研究，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6(1)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87-123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7885" y="1512124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98818" y="4267200"/>
            <a:ext cx="319318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可用刊名查找再確認有無全文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57715"/>
            <a:ext cx="6585783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886" y="1825625"/>
            <a:ext cx="10512227" cy="435133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6F8B-CD92-47B4-B7FA-1E15BB3442A5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32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66800" y="3657600"/>
            <a:ext cx="6705600" cy="2514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9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178431"/>
            <a:ext cx="10515600" cy="1145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常用的電子資料庫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C3F5-A8C6-498F-A1DE-229F307B970B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33</a:t>
            </a:fld>
            <a:endParaRPr lang="zh-TW" altLang="en-US" dirty="0"/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953501"/>
              </p:ext>
            </p:extLst>
          </p:nvPr>
        </p:nvGraphicFramePr>
        <p:xfrm>
          <a:off x="4495800" y="3024832"/>
          <a:ext cx="3733800" cy="34798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期刊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雜誌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ERIC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err="1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OmniFile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Full Text Select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Education Database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JSTOR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Wiley Online Library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err="1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ScienceDirect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baseline="0" dirty="0" err="1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OnLine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(SDOL)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臺灣期刊論文索引系統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華藝線上圖書館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baseline="0" dirty="0" err="1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Airiti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Library)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Acer Walking Library 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551893"/>
              </p:ext>
            </p:extLst>
          </p:nvPr>
        </p:nvGraphicFramePr>
        <p:xfrm>
          <a:off x="152400" y="3458853"/>
          <a:ext cx="4191000" cy="2931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學位論文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79185"/>
              </p:ext>
            </p:extLst>
          </p:nvPr>
        </p:nvGraphicFramePr>
        <p:xfrm>
          <a:off x="152400" y="1676400"/>
          <a:ext cx="3505200" cy="1559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平台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Scopus</a:t>
                      </a:r>
                      <a:endParaRPr lang="zh-TW" altLang="en-US" dirty="0" smtClean="0"/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ProQuest</a:t>
                      </a:r>
                      <a:endParaRPr lang="zh-TW" altLang="en-US" dirty="0" smtClean="0"/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EBSCOhost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3880"/>
              </p:ext>
            </p:extLst>
          </p:nvPr>
        </p:nvGraphicFramePr>
        <p:xfrm>
          <a:off x="4495800" y="1524000"/>
          <a:ext cx="3124200" cy="12852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新聞時事</a:t>
                      </a:r>
                      <a:endParaRPr lang="en-US" altLang="zh-TW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dirty="0" smtClean="0"/>
                        <a:t>臺灣新聞智慧網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dirty="0" smtClean="0"/>
                        <a:t>國際新聞讀報站 </a:t>
                      </a:r>
                      <a:endParaRPr lang="en-US" altLang="zh-TW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65375"/>
              </p:ext>
            </p:extLst>
          </p:nvPr>
        </p:nvGraphicFramePr>
        <p:xfrm>
          <a:off x="8458200" y="1524000"/>
          <a:ext cx="3505200" cy="3479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語言學習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Easy Test </a:t>
                      </a:r>
                      <a:r>
                        <a:rPr lang="zh-TW" altLang="en-US" dirty="0" smtClean="0"/>
                        <a:t>線上學習測驗平台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Global Exam</a:t>
                      </a:r>
                      <a:r>
                        <a:rPr lang="zh-TW" altLang="en-US" dirty="0" smtClean="0"/>
                        <a:t>語言檢定測驗線上平台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err="1" smtClean="0"/>
                        <a:t>iLibrary</a:t>
                      </a:r>
                      <a:r>
                        <a:rPr lang="zh-TW" altLang="en-US" dirty="0" smtClean="0"/>
                        <a:t>雲端圖書館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Naxos Spoken Word Library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PELAPELA</a:t>
                      </a:r>
                      <a:r>
                        <a:rPr lang="zh-TW" altLang="en-US" dirty="0" smtClean="0"/>
                        <a:t>日本語學習資料庫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dirty="0" smtClean="0"/>
                        <a:t>We Online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dirty="0" smtClean="0"/>
                        <a:t>空中英語教室影音典藏學習系統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dirty="0" smtClean="0"/>
                        <a:t>新托福線上影音課程 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1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34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8" y="2173513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洪秋瑋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評估實踐取向的師資培育改革</a:t>
            </a:r>
            <a:r>
              <a:rPr lang="en-US" altLang="zh-TW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應用方案理論評鑑分析教師專業碩士學位學程之實施成效</a:t>
            </a: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。國立臺灣師範大學教育學系博士論文，台北市。 取自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https://hdl.handle.net/11296/ytrc95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5538" y="4902073"/>
            <a:ext cx="8766956" cy="1969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Parker, Holly E, Ph.D. (2019).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Leadership of Heart and Mind: Examining the Mind and Skill Sets of Student Sustainability Leadership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Available from Digital Dissertation Consortium. (13861238). Retrieved from http://pqdd.sinica.edu.tw/doc/13861238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7" y="433801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</a:p>
        </p:txBody>
      </p:sp>
      <p:sp>
        <p:nvSpPr>
          <p:cNvPr id="3" name="矩形 2"/>
          <p:cNvSpPr/>
          <p:nvPr/>
        </p:nvSpPr>
        <p:spPr>
          <a:xfrm>
            <a:off x="9233043" y="3880810"/>
            <a:ext cx="2971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請注意：能否立即取得全文視論文作者之授權。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45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學長、學姊論文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F629-5B83-4BC0-A441-87DD746B0DC1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897366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60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4484-7293-4231-80C5-27FD69E6CD1A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892164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16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87A2-7C52-43A5-A41B-F37D691974D3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895485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51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~EndNote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87A2-7C52-43A5-A41B-F37D691974D3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38</a:t>
            </a:fld>
            <a:endParaRPr lang="zh-TW" altLang="en-US" dirty="0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871932311"/>
              </p:ext>
            </p:extLst>
          </p:nvPr>
        </p:nvGraphicFramePr>
        <p:xfrm>
          <a:off x="533400" y="1752600"/>
          <a:ext cx="9829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83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~EndNote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87A2-7C52-43A5-A41B-F37D691974D3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39</a:t>
            </a:fld>
            <a:endParaRPr lang="zh-TW" altLang="en-US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979623026"/>
              </p:ext>
            </p:extLst>
          </p:nvPr>
        </p:nvGraphicFramePr>
        <p:xfrm>
          <a:off x="1043608" y="1628800"/>
          <a:ext cx="7262192" cy="46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69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樓層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配置與資料借用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9C4311-E835-4EFF-B3C8-5CA501A66EF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</a:t>
            </a:fld>
            <a:endParaRPr lang="zh-TW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8918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33600" y="5410200"/>
            <a:ext cx="8232200" cy="685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圖說文字 5"/>
          <p:cNvSpPr/>
          <p:nvPr/>
        </p:nvSpPr>
        <p:spPr>
          <a:xfrm>
            <a:off x="10668000" y="5753100"/>
            <a:ext cx="1295400" cy="810900"/>
          </a:xfrm>
          <a:prstGeom prst="wedgeRoundRectCallout">
            <a:avLst>
              <a:gd name="adj1" fmla="val -70350"/>
              <a:gd name="adj2" fmla="val 23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6110" y="6128980"/>
            <a:ext cx="8232200" cy="4350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153400" y="1905000"/>
            <a:ext cx="2133600" cy="2514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153400" y="4419600"/>
            <a:ext cx="2133600" cy="99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0642410" y="4191000"/>
            <a:ext cx="1295400" cy="963300"/>
          </a:xfrm>
          <a:prstGeom prst="wedgeRoundRectCallout">
            <a:avLst>
              <a:gd name="adj1" fmla="val -70350"/>
              <a:gd name="adj2" fmla="val 23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館內限閱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10650371" y="2667000"/>
            <a:ext cx="1295400" cy="900750"/>
          </a:xfrm>
          <a:prstGeom prst="wedgeRoundRectCallout">
            <a:avLst>
              <a:gd name="adj1" fmla="val -70350"/>
              <a:gd name="adj2" fmla="val 23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自由借用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0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40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325538" y="2173513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請準備自己研究主題關鍵字</a:t>
            </a:r>
            <a:endParaRPr lang="en-US" altLang="zh-TW" sz="24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選擇一個中文或一個外文電子資料庫</a:t>
            </a:r>
            <a:endParaRPr lang="en-US" altLang="zh-TW" sz="24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找出合適文獻</a:t>
            </a:r>
            <a:endParaRPr lang="en-US" altLang="zh-TW" sz="24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將書目匯出至</a:t>
            </a:r>
            <a:r>
              <a:rPr lang="en-US" altLang="zh-TW" sz="24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endParaRPr lang="zh-TW" altLang="en-US" sz="24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5537" y="1609450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匯出書目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80" y="4337154"/>
            <a:ext cx="1176663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F29-A4AC-4534-9F89-408BC1951107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41</a:t>
            </a:fld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5754"/>
            <a:ext cx="10515600" cy="42310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7420" y="3810000"/>
            <a:ext cx="6342580" cy="2209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4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學術搜尋串連淡江館藏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884EE-B63E-4DE4-8DDC-68A15EBC77F8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1179725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42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796400"/>
            <a:ext cx="3400000" cy="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學術搜尋串連淡江館藏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EB2F-C3C8-4EE8-B94D-5610C7FA1A1D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689715"/>
            <a:ext cx="7153538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81800" y="3352800"/>
            <a:ext cx="1676400" cy="914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781800" y="5025438"/>
            <a:ext cx="1676400" cy="122296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4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4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當淡江「無館藏」，找查達人會怎麼做？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EAD10-A50C-4580-AE2A-17DD8964BABF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7848600" y="4572000"/>
            <a:ext cx="1600200" cy="533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44</a:t>
            </a:fld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544" y="1825625"/>
            <a:ext cx="10444912" cy="4351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38753" y="4571010"/>
            <a:ext cx="4419600" cy="1143000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我要推薦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」，充實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74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4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當淡江「無館藏」，找查達人會怎麼做？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20AFD-8DAD-43BC-8B49-19BB466E59EB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45</a:t>
            </a:fld>
            <a:endParaRPr lang="zh-TW" altLang="en-US" dirty="0"/>
          </a:p>
        </p:txBody>
      </p:sp>
      <p:sp>
        <p:nvSpPr>
          <p:cNvPr id="8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3050" indent="-273050"/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33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000" b="1" dirty="0" err="1"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marL="822325" lvl="2"/>
            <a:r>
              <a:rPr lang="zh-TW" altLang="en-US" sz="2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</a:p>
        </p:txBody>
      </p:sp>
      <p:grpSp>
        <p:nvGrpSpPr>
          <p:cNvPr id="9" name="Group 451"/>
          <p:cNvGrpSpPr>
            <a:grpSpLocks/>
          </p:cNvGrpSpPr>
          <p:nvPr/>
        </p:nvGrpSpPr>
        <p:grpSpPr bwMode="auto">
          <a:xfrm>
            <a:off x="333416" y="5951445"/>
            <a:ext cx="6804025" cy="638175"/>
            <a:chOff x="0" y="3769"/>
            <a:chExt cx="4286" cy="402"/>
          </a:xfrm>
        </p:grpSpPr>
        <p:sp>
          <p:nvSpPr>
            <p:cNvPr id="10" name="Rectangle 452"/>
            <p:cNvSpPr>
              <a:spLocks noChangeArrowheads="1"/>
            </p:cNvSpPr>
            <p:nvPr/>
          </p:nvSpPr>
          <p:spPr bwMode="auto">
            <a:xfrm>
              <a:off x="12" y="3852"/>
              <a:ext cx="427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圓體" pitchFamily="49" charset="-120"/>
              </a:endParaRPr>
            </a:p>
          </p:txBody>
        </p:sp>
        <p:sp>
          <p:nvSpPr>
            <p:cNvPr id="11" name="Freeform 453"/>
            <p:cNvSpPr>
              <a:spLocks/>
            </p:cNvSpPr>
            <p:nvPr/>
          </p:nvSpPr>
          <p:spPr bwMode="gray">
            <a:xfrm>
              <a:off x="0" y="3861"/>
              <a:ext cx="680" cy="208"/>
            </a:xfrm>
            <a:custGeom>
              <a:avLst/>
              <a:gdLst>
                <a:gd name="T0" fmla="*/ 0 w 845"/>
                <a:gd name="T1" fmla="*/ 0 h 101"/>
                <a:gd name="T2" fmla="*/ 184 w 845"/>
                <a:gd name="T3" fmla="*/ 0 h 101"/>
                <a:gd name="T4" fmla="*/ 163 w 845"/>
                <a:gd name="T5" fmla="*/ 15845 h 101"/>
                <a:gd name="T6" fmla="*/ 0 w 845"/>
                <a:gd name="T7" fmla="*/ 15845 h 101"/>
                <a:gd name="T8" fmla="*/ 0 w 845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5" h="101">
                  <a:moveTo>
                    <a:pt x="0" y="0"/>
                  </a:moveTo>
                  <a:lnTo>
                    <a:pt x="845" y="0"/>
                  </a:lnTo>
                  <a:lnTo>
                    <a:pt x="744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/>
            </a:p>
          </p:txBody>
        </p:sp>
        <p:sp>
          <p:nvSpPr>
            <p:cNvPr id="12" name="Oval 454"/>
            <p:cNvSpPr>
              <a:spLocks noChangeArrowheads="1"/>
            </p:cNvSpPr>
            <p:nvPr/>
          </p:nvSpPr>
          <p:spPr bwMode="gray">
            <a:xfrm>
              <a:off x="0" y="3780"/>
              <a:ext cx="589" cy="391"/>
            </a:xfrm>
            <a:prstGeom prst="ellipse">
              <a:avLst/>
            </a:prstGeom>
            <a:solidFill>
              <a:srgbClr val="8DBB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800">
                <a:solidFill>
                  <a:schemeClr val="bg1"/>
                </a:solidFill>
                <a:latin typeface="Tahoma" pitchFamily="34" charset="0"/>
                <a:ea typeface="典匠中特圓" pitchFamily="49" charset="-120"/>
                <a:cs typeface="Tahoma" pitchFamily="34" charset="0"/>
              </a:endParaRPr>
            </a:p>
          </p:txBody>
        </p:sp>
        <p:sp>
          <p:nvSpPr>
            <p:cNvPr id="13" name="Text Box 455"/>
            <p:cNvSpPr txBox="1">
              <a:spLocks noChangeArrowheads="1"/>
            </p:cNvSpPr>
            <p:nvPr/>
          </p:nvSpPr>
          <p:spPr bwMode="auto">
            <a:xfrm>
              <a:off x="657" y="3839"/>
              <a:ext cx="2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</a:rPr>
                <a:t>首頁</a:t>
              </a:r>
              <a:r>
                <a:rPr lang="en-US" altLang="zh-TW" sz="1800" b="1" dirty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</a:t>
              </a:r>
              <a:r>
                <a:rPr lang="zh-TW" altLang="en-US" sz="1800" b="1" dirty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 </a:t>
              </a:r>
              <a:r>
                <a:rPr lang="zh-TW" altLang="en-US" sz="1800" b="1" dirty="0" smtClean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各項服務 </a:t>
              </a:r>
              <a:r>
                <a:rPr lang="en-US" altLang="zh-TW" sz="1800" b="1" dirty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 </a:t>
              </a:r>
              <a:r>
                <a:rPr lang="zh-TW" altLang="en-US" sz="1800" b="1" dirty="0">
                  <a:solidFill>
                    <a:srgbClr val="00B0F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館際借書與複印</a:t>
              </a:r>
              <a:endParaRPr lang="zh-TW" altLang="en-US" sz="1800" b="1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Freeform 456"/>
            <p:cNvSpPr>
              <a:spLocks/>
            </p:cNvSpPr>
            <p:nvPr/>
          </p:nvSpPr>
          <p:spPr bwMode="auto">
            <a:xfrm>
              <a:off x="109" y="3769"/>
              <a:ext cx="383" cy="312"/>
            </a:xfrm>
            <a:custGeom>
              <a:avLst/>
              <a:gdLst>
                <a:gd name="T0" fmla="*/ 0 w 1127"/>
                <a:gd name="T1" fmla="*/ 0 h 1324"/>
                <a:gd name="T2" fmla="*/ 0 w 1127"/>
                <a:gd name="T3" fmla="*/ 0 h 1324"/>
                <a:gd name="T4" fmla="*/ 0 w 1127"/>
                <a:gd name="T5" fmla="*/ 0 h 1324"/>
                <a:gd name="T6" fmla="*/ 1 w 1127"/>
                <a:gd name="T7" fmla="*/ 0 h 1324"/>
                <a:gd name="T8" fmla="*/ 1 w 1127"/>
                <a:gd name="T9" fmla="*/ 0 h 1324"/>
                <a:gd name="T10" fmla="*/ 0 w 1127"/>
                <a:gd name="T11" fmla="*/ 0 h 1324"/>
                <a:gd name="T12" fmla="*/ 0 w 1127"/>
                <a:gd name="T13" fmla="*/ 0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7" h="1324">
                  <a:moveTo>
                    <a:pt x="0" y="652"/>
                  </a:moveTo>
                  <a:lnTo>
                    <a:pt x="151" y="528"/>
                  </a:lnTo>
                  <a:lnTo>
                    <a:pt x="495" y="952"/>
                  </a:lnTo>
                  <a:lnTo>
                    <a:pt x="1127" y="0"/>
                  </a:lnTo>
                  <a:lnTo>
                    <a:pt x="1127" y="384"/>
                  </a:lnTo>
                  <a:lnTo>
                    <a:pt x="515" y="1324"/>
                  </a:lnTo>
                  <a:lnTo>
                    <a:pt x="0" y="6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87" y="1594171"/>
            <a:ext cx="4661659" cy="48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0668000" y="3581400"/>
            <a:ext cx="1066800" cy="533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2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3806" y="297501"/>
            <a:ext cx="7525393" cy="7017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圖書館講習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5906" r="8985" b="20873"/>
          <a:stretch/>
        </p:blipFill>
        <p:spPr>
          <a:xfrm>
            <a:off x="146668" y="1359021"/>
            <a:ext cx="6469641" cy="39604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460" y="4671389"/>
            <a:ext cx="5139843" cy="2376264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2659366" y="3888110"/>
            <a:ext cx="762964" cy="17193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報名網址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602063" y="5887752"/>
            <a:ext cx="751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網頁路徑：圖書館網站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各項服務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圖書館講習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圖書館與網路資源應用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26157" y="6158580"/>
            <a:ext cx="2844800" cy="365125"/>
          </a:xfrm>
        </p:spPr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66323" y="2525318"/>
            <a:ext cx="707141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659366" y="3553687"/>
            <a:ext cx="943685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92" y="1627043"/>
            <a:ext cx="5442575" cy="356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91600" y="4503408"/>
            <a:ext cx="1843793" cy="488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歷次講習講義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68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355143"/>
              </p:ext>
            </p:extLst>
          </p:nvPr>
        </p:nvGraphicFramePr>
        <p:xfrm>
          <a:off x="293172" y="1410159"/>
          <a:ext cx="11755489" cy="49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5987055" y="3797275"/>
            <a:ext cx="278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參考諮詢台</a:t>
            </a:r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總館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3F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68543" y="5523139"/>
            <a:ext cx="1027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</a:rPr>
              <a:t>學習路上，圖書館與您相伴！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14" name="標題 2"/>
          <p:cNvSpPr txBox="1">
            <a:spLocks/>
          </p:cNvSpPr>
          <p:nvPr/>
        </p:nvSpPr>
        <p:spPr bwMode="auto">
          <a:xfrm>
            <a:off x="0" y="206002"/>
            <a:ext cx="12192000" cy="941388"/>
          </a:xfrm>
          <a:prstGeom prst="rect">
            <a:avLst/>
          </a:prstGeom>
          <a:extLst/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5400" b="1" spc="5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dirty="0"/>
              <a:t>諮詢管道</a:t>
            </a:r>
            <a:r>
              <a:rPr lang="en-US" altLang="zh-TW" dirty="0"/>
              <a:t>-Q&amp;A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87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1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646322" y="1066800"/>
            <a:ext cx="4039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Thank you</a:t>
            </a:r>
            <a:r>
              <a:rPr lang="zh-TW" altLang="en-US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！</a:t>
            </a:r>
            <a:endParaRPr lang="zh-TW" altLang="en-US" sz="54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自習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室、師學櫥窗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04C9-A8F0-4558-A793-A085D2C52685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5</a:t>
            </a:fld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368" y="1825625"/>
            <a:ext cx="8289531" cy="468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48599" y="1825625"/>
            <a:ext cx="2683241" cy="68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考前一週與考試當週請刷卡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防疫期間暫不開放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75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閱活區、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Research Commons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01E-BEAD-490A-91B9-C54697AAA6D6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6</a:t>
            </a:fld>
            <a:endParaRPr lang="zh-TW" alt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1" y="1508003"/>
            <a:ext cx="8919272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243002" y="1508003"/>
            <a:ext cx="2948997" cy="930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防疫期間，每日消毒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次。請配合消毒公告指引使用。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1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Learning Commons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Information 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Commons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CB12-129C-424B-BE24-F27CA41CC90E}" type="datetime1">
              <a:rPr lang="en-US" altLang="zh-TW" smtClean="0"/>
              <a:t>3/25/2020</a:t>
            </a:fld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7</a:t>
            </a:fld>
            <a:endParaRPr lang="zh-TW" alt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3" y="1510350"/>
            <a:ext cx="892277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3400" y="5867400"/>
            <a:ext cx="3886200" cy="6096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243003" y="1510350"/>
            <a:ext cx="2948997" cy="925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防疫期間，每日消毒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次。請配合消毒公告指引使用。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21600" y="5105400"/>
            <a:ext cx="2948996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自助登記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自由使用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r>
              <a:rPr lang="en-US" altLang="zh-TW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en-US" altLang="zh-TW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我的討論空間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8893-FDF5-4BED-B556-75CF15153608}" type="datetime1">
              <a:rPr lang="en-US" altLang="zh-TW" smtClean="0"/>
              <a:t>3/25/2020</a:t>
            </a:fld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76400"/>
          <a:ext cx="10927398" cy="445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3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2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討論空間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功能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申請方式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人數限制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U304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簡報練習室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投影；錄影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線上申請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至少</a:t>
                      </a:r>
                      <a:r>
                        <a:rPr lang="en-US" altLang="zh-TW" dirty="0" smtClean="0"/>
                        <a:t>1</a:t>
                      </a:r>
                      <a:r>
                        <a:rPr lang="zh-TW" altLang="en-US" dirty="0" smtClean="0"/>
                        <a:t>人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U306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課業研討專室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大型電腦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線上申請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至少</a:t>
                      </a:r>
                      <a:r>
                        <a:rPr lang="en-US" altLang="zh-TW" dirty="0" smtClean="0"/>
                        <a:t>5</a:t>
                      </a:r>
                      <a:r>
                        <a:rPr lang="zh-TW" altLang="en-US" dirty="0" smtClean="0"/>
                        <a:t>人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U307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課業研討專室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投影電視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線上申請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至少</a:t>
                      </a:r>
                      <a:r>
                        <a:rPr lang="en-US" altLang="zh-TW" dirty="0" smtClean="0"/>
                        <a:t>9</a:t>
                      </a:r>
                      <a:r>
                        <a:rPr lang="zh-TW" altLang="en-US" dirty="0" smtClean="0"/>
                        <a:t>人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學習共享區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大型研討專區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講桌投影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zh-TW" altLang="en-US" dirty="0" smtClean="0"/>
                        <a:t> 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線上申請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至少</a:t>
                      </a:r>
                      <a:r>
                        <a:rPr lang="en-US" altLang="zh-TW" dirty="0" smtClean="0"/>
                        <a:t>20</a:t>
                      </a:r>
                      <a:r>
                        <a:rPr lang="zh-TW" altLang="en-US" dirty="0" smtClean="0"/>
                        <a:t>人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半開放區 </a:t>
                      </a:r>
                      <a:r>
                        <a:rPr lang="en-US" altLang="zh-TW" dirty="0" smtClean="0"/>
                        <a:t>x</a:t>
                      </a:r>
                      <a:r>
                        <a:rPr lang="en-US" altLang="zh-TW" baseline="0" dirty="0" smtClean="0"/>
                        <a:t> 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課業研討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投影電視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zh-TW" altLang="en-US" dirty="0" smtClean="0"/>
                        <a:t>、閱覽、其他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現場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自由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zh-TW" altLang="en-US" dirty="0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茶水區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mtClean="0"/>
                        <a:t>現場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自由</a:t>
                      </a:r>
                      <a:r>
                        <a:rPr lang="en-US" altLang="zh-TW" smtClean="0"/>
                        <a:t>)</a:t>
                      </a:r>
                      <a:r>
                        <a:rPr lang="zh-TW" altLang="en-US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沙發區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mtClean="0"/>
                        <a:t>現場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自由</a:t>
                      </a:r>
                      <a:r>
                        <a:rPr lang="en-US" altLang="zh-TW" smtClean="0"/>
                        <a:t>)</a:t>
                      </a:r>
                      <a:r>
                        <a:rPr lang="zh-TW" altLang="en-US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高腳椅區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mtClean="0"/>
                        <a:t>現場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自由</a:t>
                      </a:r>
                      <a:r>
                        <a:rPr lang="en-US" altLang="zh-TW" smtClean="0"/>
                        <a:t>)</a:t>
                      </a:r>
                      <a:r>
                        <a:rPr lang="zh-TW" altLang="en-US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圓桌區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mtClean="0"/>
                        <a:t>現場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自由</a:t>
                      </a:r>
                      <a:r>
                        <a:rPr lang="en-US" altLang="zh-TW" smtClean="0"/>
                        <a:t>)</a:t>
                      </a:r>
                      <a:r>
                        <a:rPr lang="zh-TW" altLang="en-US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等候區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現場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自由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zh-TW" altLang="en-US" dirty="0" smtClean="0"/>
                        <a:t>使用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資訊檢索區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登記使用電腦、課業研討、閱覽、其他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現場登記、線上申請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不限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8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5800" y="2057400"/>
            <a:ext cx="11201400" cy="1447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85800" y="3200400"/>
            <a:ext cx="11201400" cy="25146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5800" y="5715000"/>
            <a:ext cx="11201400" cy="609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339420" y="2133600"/>
            <a:ext cx="1513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防疫期間僅開放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U306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31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zh-TW" altLang="en-US" sz="5400" b="1" spc="50" dirty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各種討論</a:t>
            </a:r>
            <a:r>
              <a:rPr lang="zh-TW" altLang="en-US" sz="5400" b="1" spc="50" dirty="0" smtClean="0">
                <a:ln w="11430"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室：專室請線上預約申請</a:t>
            </a:r>
            <a:endParaRPr lang="zh-TW" altLang="en-US" sz="5400" b="1" spc="50" dirty="0">
              <a:ln w="11430"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A750-DF04-4BD7-AAE4-A04FB68B16E8}" type="datetime1">
              <a:rPr lang="en-US" altLang="zh-TW" smtClean="0"/>
              <a:t>3/25/2020</a:t>
            </a:fld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95239"/>
            <a:ext cx="931710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65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城市素描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10EAAE-E2F8-4A00-A4CD-D0C34664FC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BB5202-E39F-4BDE-B696-5684138BFB9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43C682C-6913-4410-AF12-5356C0D8FC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2063</Words>
  <Application>Microsoft Office PowerPoint</Application>
  <PresentationFormat>寬螢幕</PresentationFormat>
  <Paragraphs>429</Paragraphs>
  <Slides>48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4" baseType="lpstr">
      <vt:lpstr>Microsoft YaHei</vt:lpstr>
      <vt:lpstr>宋体</vt:lpstr>
      <vt:lpstr>典匠中特圓</vt:lpstr>
      <vt:lpstr>細明體</vt:lpstr>
      <vt:lpstr>華康中圓體</vt:lpstr>
      <vt:lpstr>微軟正黑體</vt:lpstr>
      <vt:lpstr>新細明體</vt:lpstr>
      <vt:lpstr>標楷體</vt:lpstr>
      <vt:lpstr>Arial</vt:lpstr>
      <vt:lpstr>Century Schoolbook</vt:lpstr>
      <vt:lpstr>Eras Demi ITC</vt:lpstr>
      <vt:lpstr>Tahoma</vt:lpstr>
      <vt:lpstr>Times New Roman</vt:lpstr>
      <vt:lpstr>Wingdings</vt:lpstr>
      <vt:lpstr>Wingdings 2</vt:lpstr>
      <vt:lpstr>城市素描 16X9</vt:lpstr>
      <vt:lpstr>圖書館大小事</vt:lpstr>
      <vt:lpstr>「窩」</vt:lpstr>
      <vt:lpstr>開館時間</vt:lpstr>
      <vt:lpstr>樓層配置與資料借用</vt:lpstr>
      <vt:lpstr>自習室、師學櫥窗</vt:lpstr>
      <vt:lpstr>閱活區、Research Commons</vt:lpstr>
      <vt:lpstr>Learning Commons、 Information Commons</vt:lpstr>
      <vt:lpstr>圖書館3樓~你&amp;我的討論空間</vt:lpstr>
      <vt:lpstr>各種討論室：專室請線上預約申請</vt:lpstr>
      <vt:lpstr>非書資料室、歐盟資訊中心</vt:lpstr>
      <vt:lpstr>蒐集資料的方法</vt:lpstr>
      <vt:lpstr>研究生的預備工作</vt:lpstr>
      <vt:lpstr>資訊素養：BIG 6</vt:lpstr>
      <vt:lpstr>手邊的線索</vt:lpstr>
      <vt:lpstr>蒐集資料的概念</vt:lpstr>
      <vt:lpstr>依需求選擇查找管道</vt:lpstr>
      <vt:lpstr>教學計畫表中的參考文獻</vt:lpstr>
      <vt:lpstr>找查達人的最愛~覺生紀念圖書館首頁</vt:lpstr>
      <vt:lpstr>課程參考文獻</vt:lpstr>
      <vt:lpstr>練習題~書目辨識&amp;查找館藏</vt:lpstr>
      <vt:lpstr>練習題~書目辨識&amp;查找館藏</vt:lpstr>
      <vt:lpstr>查找達人開始找~電子書</vt:lpstr>
      <vt:lpstr>查找達人開始找~電子書</vt:lpstr>
      <vt:lpstr>查找達人開始找~電子書</vt:lpstr>
      <vt:lpstr>查找達人開始找~電子期刊</vt:lpstr>
      <vt:lpstr>查找達人開始找~電子期刊</vt:lpstr>
      <vt:lpstr>查找達人開始找~電子期刊</vt:lpstr>
      <vt:lpstr>查找達人開始找~電子期刊</vt:lpstr>
      <vt:lpstr>查找達人開始找~電子期刊</vt:lpstr>
      <vt:lpstr>查找達人開始找~電子期刊</vt:lpstr>
      <vt:lpstr>查找達人開始找~電子期刊</vt:lpstr>
      <vt:lpstr>查找達人開始找~電子資料庫</vt:lpstr>
      <vt:lpstr>查找達人開始找~常用的電子資料庫</vt:lpstr>
      <vt:lpstr>查找達人開始找~學位論文</vt:lpstr>
      <vt:lpstr>查找達人開始找~學長、學姊論文</vt:lpstr>
      <vt:lpstr>查找達人開始找~華藝線上圖書館</vt:lpstr>
      <vt:lpstr>查找達人開始找~華藝線上圖書館</vt:lpstr>
      <vt:lpstr>書目管理軟體~EndNote</vt:lpstr>
      <vt:lpstr>書目管理軟體~EndNote</vt:lpstr>
      <vt:lpstr>查找達人開始找~學位論文</vt:lpstr>
      <vt:lpstr>資源探索</vt:lpstr>
      <vt:lpstr>Google學術搜尋串連淡江館藏~設定</vt:lpstr>
      <vt:lpstr>Google學術搜尋串連淡江館藏(全文)</vt:lpstr>
      <vt:lpstr>當淡江「無館藏」，找查達人會怎麼做？</vt:lpstr>
      <vt:lpstr>當淡江「無館藏」，找查達人會怎麼做？</vt:lpstr>
      <vt:lpstr>延伸學習圖書館講習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lili65</dc:creator>
  <cp:lastModifiedBy>TKU</cp:lastModifiedBy>
  <cp:revision>275</cp:revision>
  <cp:lastPrinted>2018-12-17T09:18:13Z</cp:lastPrinted>
  <dcterms:created xsi:type="dcterms:W3CDTF">2013-07-31T15:03:27Z</dcterms:created>
  <dcterms:modified xsi:type="dcterms:W3CDTF">2020-03-25T06:40:48Z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