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0" r:id="rId4"/>
  </p:sldMasterIdLst>
  <p:notesMasterIdLst>
    <p:notesMasterId r:id="rId35"/>
  </p:notesMasterIdLst>
  <p:handoutMasterIdLst>
    <p:handoutMasterId r:id="rId36"/>
  </p:handoutMasterIdLst>
  <p:sldIdLst>
    <p:sldId id="281" r:id="rId5"/>
    <p:sldId id="355" r:id="rId6"/>
    <p:sldId id="354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1" r:id="rId16"/>
    <p:sldId id="353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83" r:id="rId27"/>
    <p:sldId id="382" r:id="rId28"/>
    <p:sldId id="361" r:id="rId29"/>
    <p:sldId id="356" r:id="rId30"/>
    <p:sldId id="360" r:id="rId31"/>
    <p:sldId id="284" r:id="rId32"/>
    <p:sldId id="358" r:id="rId33"/>
    <p:sldId id="359" r:id="rId3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6804" autoAdjust="0"/>
  </p:normalViewPr>
  <p:slideViewPr>
    <p:cSldViewPr snapToGrid="0">
      <p:cViewPr varScale="1">
        <p:scale>
          <a:sx n="69" d="100"/>
          <a:sy n="69" d="100"/>
        </p:scale>
        <p:origin x="78" y="162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orcid.org/0000-0001-6943-2563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orcid.org/0000-0001-6943-256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B6D79-9894-4B43-85E2-1563A1EAFF1B}" type="doc">
      <dgm:prSet loTypeId="urn:microsoft.com/office/officeart/2005/8/layout/hierarchy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3EAECE1-AAC8-4822-84BF-30C557F9A6FE}">
      <dgm:prSet phldrT="[文字]"/>
      <dgm:spPr/>
      <dgm:t>
        <a:bodyPr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e-Research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E5DF47-5C18-4A60-B918-B92803474E88}" type="parTrans" cxnId="{11BF8501-CC54-41DC-AEBD-66B3B891E70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E3B4D7-2FC4-4B1C-A5FB-16F7F901DCD3}" type="sibTrans" cxnId="{11BF8501-CC54-41DC-AEBD-66B3B891E70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02D57D-06BC-4BF4-80E6-8804DDEB320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學術研究主體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92D705-C20B-48AE-8DA4-7DF3F107C73F}" type="parTrans" cxnId="{A0A7DD43-1594-4CBE-B984-C0388EB9C9D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011FF8-0A68-4526-B7B6-9E2567793E6C}" type="sibTrans" cxnId="{A0A7DD43-1594-4CBE-B984-C0388EB9C9D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9113B4-CEA3-4469-8E0F-9F8A813A37F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學術軌跡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8677D5-807C-4968-8860-74DACFC6E7CE}" type="parTrans" cxnId="{C201E71B-1779-4FD1-9FD8-227783EE205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C8F3F5-2915-43DE-8CFE-4E81BCCA0414}" type="sibTrans" cxnId="{C201E71B-1779-4FD1-9FD8-227783EE205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0A3A54-3B25-4AF3-87BD-F4742E8E823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術評量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DAE574-4C96-4AFB-A224-1A8FE172702F}" type="parTrans" cxnId="{328FF385-B51A-4D9D-A1DB-47561D74E7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D4F2B1-34C2-4A25-A202-C592632703B6}" type="sibTrans" cxnId="{328FF385-B51A-4D9D-A1DB-47561D74E7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DB0330-9B83-4D2D-B610-8C72B415FD8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學術交流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科研合作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05D0E5-70BF-48FC-8630-961660CEE2D5}" type="parTrans" cxnId="{8FFCDEEF-5A59-431A-BA69-2624CD8A8A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B14F7A-C4CB-4BC7-B0D1-A7EA55AF55D8}" type="sibTrans" cxnId="{8FFCDEEF-5A59-431A-BA69-2624CD8A8A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66B1EA-D261-4B05-859C-8A7D9A29C58B}">
      <dgm:prSet phldrT="[文字]"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出版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C9CCF6-D45D-41FF-9E7A-9452CCADE3FF}" type="parTrans" cxnId="{3955EED4-2439-457B-AA4A-5CE5D61979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7DFC6-3AB4-4265-8D00-6A8D4C67774A}" type="sibTrans" cxnId="{3955EED4-2439-457B-AA4A-5CE5D61979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1EC33B-3C55-444F-8C69-E3B9B2164574}">
      <dgm:prSet phldrT="[文字]"/>
      <dgm:spPr/>
      <dgm:t>
        <a:bodyPr/>
        <a:lstStyle/>
        <a:p>
          <a:r>
            <a:rPr lang="zh-TW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善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用學者檔案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學術社群展示學術活動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B19D67-88BB-40EF-98C9-C1948F11B72D}" type="parTrans" cxnId="{D858D7B1-005B-4D4E-B65F-F8ED1DD53F2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7C9C11-6DB2-49BC-A1CD-403461E86003}" type="sibTrans" cxnId="{D858D7B1-005B-4D4E-B65F-F8ED1DD53F2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F99D4C-60DA-4C2A-9F88-352ABD0DF697}" type="pres">
      <dgm:prSet presAssocID="{E27B6D79-9894-4B43-85E2-1563A1EAFF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78556C-8D42-433E-8965-933032271F6D}" type="pres">
      <dgm:prSet presAssocID="{43EAECE1-AAC8-4822-84BF-30C557F9A6FE}" presName="vertOne" presStyleCnt="0"/>
      <dgm:spPr/>
    </dgm:pt>
    <dgm:pt modelId="{427B37F9-91E0-4DFE-9174-17261EB764C2}" type="pres">
      <dgm:prSet presAssocID="{43EAECE1-AAC8-4822-84BF-30C557F9A6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F24E26-177E-4E8C-9351-599598A76BD0}" type="pres">
      <dgm:prSet presAssocID="{43EAECE1-AAC8-4822-84BF-30C557F9A6FE}" presName="parTransOne" presStyleCnt="0"/>
      <dgm:spPr/>
    </dgm:pt>
    <dgm:pt modelId="{073EEBB1-9B21-4C70-B435-94C51185AC9F}" type="pres">
      <dgm:prSet presAssocID="{43EAECE1-AAC8-4822-84BF-30C557F9A6FE}" presName="horzOne" presStyleCnt="0"/>
      <dgm:spPr/>
    </dgm:pt>
    <dgm:pt modelId="{ACC8949B-8BB4-419C-8107-FA8B22AE234D}" type="pres">
      <dgm:prSet presAssocID="{E602D57D-06BC-4BF4-80E6-8804DDEB320F}" presName="vertTwo" presStyleCnt="0"/>
      <dgm:spPr/>
    </dgm:pt>
    <dgm:pt modelId="{932C5E76-C35C-42F2-848E-1D7EE57D4175}" type="pres">
      <dgm:prSet presAssocID="{E602D57D-06BC-4BF4-80E6-8804DDEB320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30458A-2FFB-4C8A-A650-6DCA01FF153D}" type="pres">
      <dgm:prSet presAssocID="{E602D57D-06BC-4BF4-80E6-8804DDEB320F}" presName="parTransTwo" presStyleCnt="0"/>
      <dgm:spPr/>
    </dgm:pt>
    <dgm:pt modelId="{DCF8794E-0D80-4411-A795-C8D1281119A9}" type="pres">
      <dgm:prSet presAssocID="{E602D57D-06BC-4BF4-80E6-8804DDEB320F}" presName="horzTwo" presStyleCnt="0"/>
      <dgm:spPr/>
    </dgm:pt>
    <dgm:pt modelId="{E2EEDE81-5755-44C4-B1C9-DBE1013BF664}" type="pres">
      <dgm:prSet presAssocID="{FD66B1EA-D261-4B05-859C-8A7D9A29C58B}" presName="vertThree" presStyleCnt="0"/>
      <dgm:spPr/>
    </dgm:pt>
    <dgm:pt modelId="{B2573104-DB43-462A-945B-F28FE3652807}" type="pres">
      <dgm:prSet presAssocID="{FD66B1EA-D261-4B05-859C-8A7D9A29C58B}" presName="txThree" presStyleLbl="node3" presStyleIdx="0" presStyleCnt="3">
        <dgm:presLayoutVars>
          <dgm:chPref val="3"/>
        </dgm:presLayoutVars>
      </dgm:prSet>
      <dgm:spPr/>
    </dgm:pt>
    <dgm:pt modelId="{C4825567-D70B-4BA9-9106-1AB53AE384B7}" type="pres">
      <dgm:prSet presAssocID="{FD66B1EA-D261-4B05-859C-8A7D9A29C58B}" presName="horzThree" presStyleCnt="0"/>
      <dgm:spPr/>
    </dgm:pt>
    <dgm:pt modelId="{2EBEEB51-5DBC-4CB6-85A7-E765A60D62C8}" type="pres">
      <dgm:prSet presAssocID="{1D011FF8-0A68-4526-B7B6-9E2567793E6C}" presName="sibSpaceTwo" presStyleCnt="0"/>
      <dgm:spPr/>
    </dgm:pt>
    <dgm:pt modelId="{EED7708C-4D04-41A5-B9C2-3843F6461BD1}" type="pres">
      <dgm:prSet presAssocID="{CE9113B4-CEA3-4469-8E0F-9F8A813A37F1}" presName="vertTwo" presStyleCnt="0"/>
      <dgm:spPr/>
    </dgm:pt>
    <dgm:pt modelId="{D7B0D4AC-E18B-4FE4-B976-8CAD38AA6DEB}" type="pres">
      <dgm:prSet presAssocID="{CE9113B4-CEA3-4469-8E0F-9F8A813A37F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F7C399-17C0-4B40-868A-F98C815A73D2}" type="pres">
      <dgm:prSet presAssocID="{CE9113B4-CEA3-4469-8E0F-9F8A813A37F1}" presName="parTransTwo" presStyleCnt="0"/>
      <dgm:spPr/>
    </dgm:pt>
    <dgm:pt modelId="{1D0CD2FB-97BC-45B8-8DDD-C1ACAC5EDE54}" type="pres">
      <dgm:prSet presAssocID="{CE9113B4-CEA3-4469-8E0F-9F8A813A37F1}" presName="horzTwo" presStyleCnt="0"/>
      <dgm:spPr/>
    </dgm:pt>
    <dgm:pt modelId="{3D67474A-A168-4B4C-BEB8-CC7E38860AAB}" type="pres">
      <dgm:prSet presAssocID="{6BDB0330-9B83-4D2D-B610-8C72B415FD89}" presName="vertThree" presStyleCnt="0"/>
      <dgm:spPr/>
    </dgm:pt>
    <dgm:pt modelId="{F0F5597E-C296-4341-9AEE-843923D2ECFE}" type="pres">
      <dgm:prSet presAssocID="{6BDB0330-9B83-4D2D-B610-8C72B415FD89}" presName="txThree" presStyleLbl="node3" presStyleIdx="1" presStyleCnt="3">
        <dgm:presLayoutVars>
          <dgm:chPref val="3"/>
        </dgm:presLayoutVars>
      </dgm:prSet>
      <dgm:spPr/>
    </dgm:pt>
    <dgm:pt modelId="{1769C8A9-027E-40AC-B44C-286092C3B27D}" type="pres">
      <dgm:prSet presAssocID="{6BDB0330-9B83-4D2D-B610-8C72B415FD89}" presName="horzThree" presStyleCnt="0"/>
      <dgm:spPr/>
    </dgm:pt>
    <dgm:pt modelId="{E2044668-A35B-496B-BC64-DF968CD1D0BB}" type="pres">
      <dgm:prSet presAssocID="{ACC8F3F5-2915-43DE-8CFE-4E81BCCA0414}" presName="sibSpaceTwo" presStyleCnt="0"/>
      <dgm:spPr/>
    </dgm:pt>
    <dgm:pt modelId="{75F6A1B6-E1D2-4968-B6E8-7FB528C922A2}" type="pres">
      <dgm:prSet presAssocID="{770A3A54-3B25-4AF3-87BD-F4742E8E8232}" presName="vertTwo" presStyleCnt="0"/>
      <dgm:spPr/>
    </dgm:pt>
    <dgm:pt modelId="{BCC50CA1-B5B5-4B76-81B4-A882DDAE0CFC}" type="pres">
      <dgm:prSet presAssocID="{770A3A54-3B25-4AF3-87BD-F4742E8E823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D7B6FC-4464-4F4F-88B3-FD7F29E64A63}" type="pres">
      <dgm:prSet presAssocID="{770A3A54-3B25-4AF3-87BD-F4742E8E8232}" presName="parTransTwo" presStyleCnt="0"/>
      <dgm:spPr/>
    </dgm:pt>
    <dgm:pt modelId="{9CB641B1-8396-41B2-BB7C-C9DA941A5CC9}" type="pres">
      <dgm:prSet presAssocID="{770A3A54-3B25-4AF3-87BD-F4742E8E8232}" presName="horzTwo" presStyleCnt="0"/>
      <dgm:spPr/>
    </dgm:pt>
    <dgm:pt modelId="{501EDE23-285D-4033-AB6D-04F0E1E0DF1F}" type="pres">
      <dgm:prSet presAssocID="{891EC33B-3C55-444F-8C69-E3B9B2164574}" presName="vertThree" presStyleCnt="0"/>
      <dgm:spPr/>
    </dgm:pt>
    <dgm:pt modelId="{383B8244-EDCF-437B-A099-0CE362F13468}" type="pres">
      <dgm:prSet presAssocID="{891EC33B-3C55-444F-8C69-E3B9B2164574}" presName="txThree" presStyleLbl="node3" presStyleIdx="2" presStyleCnt="3">
        <dgm:presLayoutVars>
          <dgm:chPref val="3"/>
        </dgm:presLayoutVars>
      </dgm:prSet>
      <dgm:spPr/>
    </dgm:pt>
    <dgm:pt modelId="{26EE70F9-4AC3-4FB3-B905-5623550B3FF2}" type="pres">
      <dgm:prSet presAssocID="{891EC33B-3C55-444F-8C69-E3B9B2164574}" presName="horzThree" presStyleCnt="0"/>
      <dgm:spPr/>
    </dgm:pt>
  </dgm:ptLst>
  <dgm:cxnLst>
    <dgm:cxn modelId="{B5AC35BC-AF88-4CEB-A7BF-8C1F2BB95016}" type="presOf" srcId="{FD66B1EA-D261-4B05-859C-8A7D9A29C58B}" destId="{B2573104-DB43-462A-945B-F28FE3652807}" srcOrd="0" destOrd="0" presId="urn:microsoft.com/office/officeart/2005/8/layout/hierarchy4"/>
    <dgm:cxn modelId="{F00D504B-7EED-4276-B5C3-D74E048569E7}" type="presOf" srcId="{6BDB0330-9B83-4D2D-B610-8C72B415FD89}" destId="{F0F5597E-C296-4341-9AEE-843923D2ECFE}" srcOrd="0" destOrd="0" presId="urn:microsoft.com/office/officeart/2005/8/layout/hierarchy4"/>
    <dgm:cxn modelId="{C201E71B-1779-4FD1-9FD8-227783EE2056}" srcId="{43EAECE1-AAC8-4822-84BF-30C557F9A6FE}" destId="{CE9113B4-CEA3-4469-8E0F-9F8A813A37F1}" srcOrd="1" destOrd="0" parTransId="{1F8677D5-807C-4968-8860-74DACFC6E7CE}" sibTransId="{ACC8F3F5-2915-43DE-8CFE-4E81BCCA0414}"/>
    <dgm:cxn modelId="{3955EED4-2439-457B-AA4A-5CE5D6197930}" srcId="{E602D57D-06BC-4BF4-80E6-8804DDEB320F}" destId="{FD66B1EA-D261-4B05-859C-8A7D9A29C58B}" srcOrd="0" destOrd="0" parTransId="{F1C9CCF6-D45D-41FF-9E7A-9452CCADE3FF}" sibTransId="{7AD7DFC6-3AB4-4265-8D00-6A8D4C67774A}"/>
    <dgm:cxn modelId="{28778144-AF40-4CD1-968A-A1D22AEF8D6E}" type="presOf" srcId="{891EC33B-3C55-444F-8C69-E3B9B2164574}" destId="{383B8244-EDCF-437B-A099-0CE362F13468}" srcOrd="0" destOrd="0" presId="urn:microsoft.com/office/officeart/2005/8/layout/hierarchy4"/>
    <dgm:cxn modelId="{E1EA8E03-8A4C-4CE7-9AD7-F4D23C840AEB}" type="presOf" srcId="{CE9113B4-CEA3-4469-8E0F-9F8A813A37F1}" destId="{D7B0D4AC-E18B-4FE4-B976-8CAD38AA6DEB}" srcOrd="0" destOrd="0" presId="urn:microsoft.com/office/officeart/2005/8/layout/hierarchy4"/>
    <dgm:cxn modelId="{8FFCDEEF-5A59-431A-BA69-2624CD8A8A35}" srcId="{CE9113B4-CEA3-4469-8E0F-9F8A813A37F1}" destId="{6BDB0330-9B83-4D2D-B610-8C72B415FD89}" srcOrd="0" destOrd="0" parTransId="{ED05D0E5-70BF-48FC-8630-961660CEE2D5}" sibTransId="{23B14F7A-C4CB-4BC7-B0D1-A7EA55AF55D8}"/>
    <dgm:cxn modelId="{496ED715-09E3-43B6-AC27-1E37BDAA638D}" type="presOf" srcId="{43EAECE1-AAC8-4822-84BF-30C557F9A6FE}" destId="{427B37F9-91E0-4DFE-9174-17261EB764C2}" srcOrd="0" destOrd="0" presId="urn:microsoft.com/office/officeart/2005/8/layout/hierarchy4"/>
    <dgm:cxn modelId="{328FF385-B51A-4D9D-A1DB-47561D74E785}" srcId="{43EAECE1-AAC8-4822-84BF-30C557F9A6FE}" destId="{770A3A54-3B25-4AF3-87BD-F4742E8E8232}" srcOrd="2" destOrd="0" parTransId="{3ADAE574-4C96-4AFB-A224-1A8FE172702F}" sibTransId="{48D4F2B1-34C2-4A25-A202-C592632703B6}"/>
    <dgm:cxn modelId="{471BBFEC-4612-48AB-BA92-E80EE4B412AC}" type="presOf" srcId="{E27B6D79-9894-4B43-85E2-1563A1EAFF1B}" destId="{91F99D4C-60DA-4C2A-9F88-352ABD0DF697}" srcOrd="0" destOrd="0" presId="urn:microsoft.com/office/officeart/2005/8/layout/hierarchy4"/>
    <dgm:cxn modelId="{A0A7DD43-1594-4CBE-B984-C0388EB9C9D1}" srcId="{43EAECE1-AAC8-4822-84BF-30C557F9A6FE}" destId="{E602D57D-06BC-4BF4-80E6-8804DDEB320F}" srcOrd="0" destOrd="0" parTransId="{B792D705-C20B-48AE-8DA4-7DF3F107C73F}" sibTransId="{1D011FF8-0A68-4526-B7B6-9E2567793E6C}"/>
    <dgm:cxn modelId="{DEFE1B9A-BDE0-4ACC-BE74-377CFC4CC203}" type="presOf" srcId="{E602D57D-06BC-4BF4-80E6-8804DDEB320F}" destId="{932C5E76-C35C-42F2-848E-1D7EE57D4175}" srcOrd="0" destOrd="0" presId="urn:microsoft.com/office/officeart/2005/8/layout/hierarchy4"/>
    <dgm:cxn modelId="{11BF8501-CC54-41DC-AEBD-66B3B891E70D}" srcId="{E27B6D79-9894-4B43-85E2-1563A1EAFF1B}" destId="{43EAECE1-AAC8-4822-84BF-30C557F9A6FE}" srcOrd="0" destOrd="0" parTransId="{45E5DF47-5C18-4A60-B918-B92803474E88}" sibTransId="{46E3B4D7-2FC4-4B1C-A5FB-16F7F901DCD3}"/>
    <dgm:cxn modelId="{D858D7B1-005B-4D4E-B65F-F8ED1DD53F23}" srcId="{770A3A54-3B25-4AF3-87BD-F4742E8E8232}" destId="{891EC33B-3C55-444F-8C69-E3B9B2164574}" srcOrd="0" destOrd="0" parTransId="{1CB19D67-88BB-40EF-98C9-C1948F11B72D}" sibTransId="{CB7C9C11-6DB2-49BC-A1CD-403461E86003}"/>
    <dgm:cxn modelId="{D8ECB4C3-C40B-42F9-B941-E70163C7709F}" type="presOf" srcId="{770A3A54-3B25-4AF3-87BD-F4742E8E8232}" destId="{BCC50CA1-B5B5-4B76-81B4-A882DDAE0CFC}" srcOrd="0" destOrd="0" presId="urn:microsoft.com/office/officeart/2005/8/layout/hierarchy4"/>
    <dgm:cxn modelId="{B765560A-26BD-4924-AB60-5F4E604A83A6}" type="presParOf" srcId="{91F99D4C-60DA-4C2A-9F88-352ABD0DF697}" destId="{0178556C-8D42-433E-8965-933032271F6D}" srcOrd="0" destOrd="0" presId="urn:microsoft.com/office/officeart/2005/8/layout/hierarchy4"/>
    <dgm:cxn modelId="{5F6AB7EB-0269-4C5C-BB28-27E1D6766590}" type="presParOf" srcId="{0178556C-8D42-433E-8965-933032271F6D}" destId="{427B37F9-91E0-4DFE-9174-17261EB764C2}" srcOrd="0" destOrd="0" presId="urn:microsoft.com/office/officeart/2005/8/layout/hierarchy4"/>
    <dgm:cxn modelId="{A28C057A-B2D1-4918-BEB1-35FABC174F89}" type="presParOf" srcId="{0178556C-8D42-433E-8965-933032271F6D}" destId="{79F24E26-177E-4E8C-9351-599598A76BD0}" srcOrd="1" destOrd="0" presId="urn:microsoft.com/office/officeart/2005/8/layout/hierarchy4"/>
    <dgm:cxn modelId="{2BB612BD-83CB-460E-AFFC-C51D8316A840}" type="presParOf" srcId="{0178556C-8D42-433E-8965-933032271F6D}" destId="{073EEBB1-9B21-4C70-B435-94C51185AC9F}" srcOrd="2" destOrd="0" presId="urn:microsoft.com/office/officeart/2005/8/layout/hierarchy4"/>
    <dgm:cxn modelId="{CEC1D8B3-25CE-4AAC-ABCB-F2DE280A51CF}" type="presParOf" srcId="{073EEBB1-9B21-4C70-B435-94C51185AC9F}" destId="{ACC8949B-8BB4-419C-8107-FA8B22AE234D}" srcOrd="0" destOrd="0" presId="urn:microsoft.com/office/officeart/2005/8/layout/hierarchy4"/>
    <dgm:cxn modelId="{37A2193F-9E45-4CE2-A7FA-490D9A70842A}" type="presParOf" srcId="{ACC8949B-8BB4-419C-8107-FA8B22AE234D}" destId="{932C5E76-C35C-42F2-848E-1D7EE57D4175}" srcOrd="0" destOrd="0" presId="urn:microsoft.com/office/officeart/2005/8/layout/hierarchy4"/>
    <dgm:cxn modelId="{DABEE619-3520-4B4B-8A73-CB08F94E50F0}" type="presParOf" srcId="{ACC8949B-8BB4-419C-8107-FA8B22AE234D}" destId="{0430458A-2FFB-4C8A-A650-6DCA01FF153D}" srcOrd="1" destOrd="0" presId="urn:microsoft.com/office/officeart/2005/8/layout/hierarchy4"/>
    <dgm:cxn modelId="{CED466AF-6111-42BE-9C6A-EAEDC838B1F7}" type="presParOf" srcId="{ACC8949B-8BB4-419C-8107-FA8B22AE234D}" destId="{DCF8794E-0D80-4411-A795-C8D1281119A9}" srcOrd="2" destOrd="0" presId="urn:microsoft.com/office/officeart/2005/8/layout/hierarchy4"/>
    <dgm:cxn modelId="{9E7CEB84-275A-4131-B985-39656C751C17}" type="presParOf" srcId="{DCF8794E-0D80-4411-A795-C8D1281119A9}" destId="{E2EEDE81-5755-44C4-B1C9-DBE1013BF664}" srcOrd="0" destOrd="0" presId="urn:microsoft.com/office/officeart/2005/8/layout/hierarchy4"/>
    <dgm:cxn modelId="{73F225E1-2313-41E4-A18C-5B67EDE68788}" type="presParOf" srcId="{E2EEDE81-5755-44C4-B1C9-DBE1013BF664}" destId="{B2573104-DB43-462A-945B-F28FE3652807}" srcOrd="0" destOrd="0" presId="urn:microsoft.com/office/officeart/2005/8/layout/hierarchy4"/>
    <dgm:cxn modelId="{7513DC49-3BAD-4D9D-975C-5B3DA1571A86}" type="presParOf" srcId="{E2EEDE81-5755-44C4-B1C9-DBE1013BF664}" destId="{C4825567-D70B-4BA9-9106-1AB53AE384B7}" srcOrd="1" destOrd="0" presId="urn:microsoft.com/office/officeart/2005/8/layout/hierarchy4"/>
    <dgm:cxn modelId="{2BE6B4FA-2714-45F3-9918-D6C1E5C659CA}" type="presParOf" srcId="{073EEBB1-9B21-4C70-B435-94C51185AC9F}" destId="{2EBEEB51-5DBC-4CB6-85A7-E765A60D62C8}" srcOrd="1" destOrd="0" presId="urn:microsoft.com/office/officeart/2005/8/layout/hierarchy4"/>
    <dgm:cxn modelId="{93F48EFC-BC23-4020-8AB7-4D336AF7BE0D}" type="presParOf" srcId="{073EEBB1-9B21-4C70-B435-94C51185AC9F}" destId="{EED7708C-4D04-41A5-B9C2-3843F6461BD1}" srcOrd="2" destOrd="0" presId="urn:microsoft.com/office/officeart/2005/8/layout/hierarchy4"/>
    <dgm:cxn modelId="{EB87DC93-5CD6-42C2-A23A-1700F1A60C70}" type="presParOf" srcId="{EED7708C-4D04-41A5-B9C2-3843F6461BD1}" destId="{D7B0D4AC-E18B-4FE4-B976-8CAD38AA6DEB}" srcOrd="0" destOrd="0" presId="urn:microsoft.com/office/officeart/2005/8/layout/hierarchy4"/>
    <dgm:cxn modelId="{16851021-ED2F-427B-A24A-D511CBD2C09C}" type="presParOf" srcId="{EED7708C-4D04-41A5-B9C2-3843F6461BD1}" destId="{28F7C399-17C0-4B40-868A-F98C815A73D2}" srcOrd="1" destOrd="0" presId="urn:microsoft.com/office/officeart/2005/8/layout/hierarchy4"/>
    <dgm:cxn modelId="{9231DE54-EBBA-4846-B3CF-218B63D5DABD}" type="presParOf" srcId="{EED7708C-4D04-41A5-B9C2-3843F6461BD1}" destId="{1D0CD2FB-97BC-45B8-8DDD-C1ACAC5EDE54}" srcOrd="2" destOrd="0" presId="urn:microsoft.com/office/officeart/2005/8/layout/hierarchy4"/>
    <dgm:cxn modelId="{86F66886-3481-4A9E-9CB7-02F13580098C}" type="presParOf" srcId="{1D0CD2FB-97BC-45B8-8DDD-C1ACAC5EDE54}" destId="{3D67474A-A168-4B4C-BEB8-CC7E38860AAB}" srcOrd="0" destOrd="0" presId="urn:microsoft.com/office/officeart/2005/8/layout/hierarchy4"/>
    <dgm:cxn modelId="{1A51C7EB-92D8-4B5D-8488-820B87323A3F}" type="presParOf" srcId="{3D67474A-A168-4B4C-BEB8-CC7E38860AAB}" destId="{F0F5597E-C296-4341-9AEE-843923D2ECFE}" srcOrd="0" destOrd="0" presId="urn:microsoft.com/office/officeart/2005/8/layout/hierarchy4"/>
    <dgm:cxn modelId="{40ED25B5-1E84-4D49-AD5A-D69405EEB8EB}" type="presParOf" srcId="{3D67474A-A168-4B4C-BEB8-CC7E38860AAB}" destId="{1769C8A9-027E-40AC-B44C-286092C3B27D}" srcOrd="1" destOrd="0" presId="urn:microsoft.com/office/officeart/2005/8/layout/hierarchy4"/>
    <dgm:cxn modelId="{13DA1487-391C-40C1-B2AF-A9E61BD9271C}" type="presParOf" srcId="{073EEBB1-9B21-4C70-B435-94C51185AC9F}" destId="{E2044668-A35B-496B-BC64-DF968CD1D0BB}" srcOrd="3" destOrd="0" presId="urn:microsoft.com/office/officeart/2005/8/layout/hierarchy4"/>
    <dgm:cxn modelId="{BAD1829C-7C8F-42CE-AE5B-5CE42D85FE6E}" type="presParOf" srcId="{073EEBB1-9B21-4C70-B435-94C51185AC9F}" destId="{75F6A1B6-E1D2-4968-B6E8-7FB528C922A2}" srcOrd="4" destOrd="0" presId="urn:microsoft.com/office/officeart/2005/8/layout/hierarchy4"/>
    <dgm:cxn modelId="{AAE031A6-344F-4D92-88A8-D1603E5830B7}" type="presParOf" srcId="{75F6A1B6-E1D2-4968-B6E8-7FB528C922A2}" destId="{BCC50CA1-B5B5-4B76-81B4-A882DDAE0CFC}" srcOrd="0" destOrd="0" presId="urn:microsoft.com/office/officeart/2005/8/layout/hierarchy4"/>
    <dgm:cxn modelId="{2B39D830-E860-403F-83FB-6B91CE7254B7}" type="presParOf" srcId="{75F6A1B6-E1D2-4968-B6E8-7FB528C922A2}" destId="{13D7B6FC-4464-4F4F-88B3-FD7F29E64A63}" srcOrd="1" destOrd="0" presId="urn:microsoft.com/office/officeart/2005/8/layout/hierarchy4"/>
    <dgm:cxn modelId="{13DA9C41-4409-43F0-8168-2C85A0380263}" type="presParOf" srcId="{75F6A1B6-E1D2-4968-B6E8-7FB528C922A2}" destId="{9CB641B1-8396-41B2-BB7C-C9DA941A5CC9}" srcOrd="2" destOrd="0" presId="urn:microsoft.com/office/officeart/2005/8/layout/hierarchy4"/>
    <dgm:cxn modelId="{2820EE05-0BC8-467B-A2C0-7A755D29E00D}" type="presParOf" srcId="{9CB641B1-8396-41B2-BB7C-C9DA941A5CC9}" destId="{501EDE23-285D-4033-AB6D-04F0E1E0DF1F}" srcOrd="0" destOrd="0" presId="urn:microsoft.com/office/officeart/2005/8/layout/hierarchy4"/>
    <dgm:cxn modelId="{A26DC9A5-3543-4C4E-98EA-813D6F91E94B}" type="presParOf" srcId="{501EDE23-285D-4033-AB6D-04F0E1E0DF1F}" destId="{383B8244-EDCF-437B-A099-0CE362F13468}" srcOrd="0" destOrd="0" presId="urn:microsoft.com/office/officeart/2005/8/layout/hierarchy4"/>
    <dgm:cxn modelId="{54118AA4-BA17-4CD3-983C-C69A8628BEEA}" type="presParOf" srcId="{501EDE23-285D-4033-AB6D-04F0E1E0DF1F}" destId="{26EE70F9-4AC3-4FB3-B905-5623550B3F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6DB9B-9EFA-417F-B346-6A4A8F79D8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2B204A-FC3C-42A8-96B4-9BD4B247B42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免費申請，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碼數字，研究者辨識碼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D728C3-D734-4C63-B786-D730A5F3C376}" type="parTrans" cxnId="{9DFEAC8A-E327-4937-8F93-CAB532CB7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95AA32-05A2-45AF-80C5-AA20EE286FF6}" type="sibTrans" cxnId="{9DFEAC8A-E327-4937-8F93-CAB532CB7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48DC6A-6333-4980-B74A-5568894B9FB3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解決姓名混淆問題，更易於辨識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50D8B6-BC57-4D45-960F-B0D1B71169F9}" type="parTrans" cxnId="{921B41FC-8AF8-4557-A13A-DAEF3D0FF3B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E71BD5-A007-470D-A7B9-134F9EFBAA36}" type="sibTrans" cxnId="{921B41FC-8AF8-4557-A13A-DAEF3D0FF3B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9ED2D8-0F6A-4E74-B90C-9F99600BDCA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URI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方式呈現線上學術履歷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實例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A172C9-009E-40C0-ABB2-D2CA0AFCC534}" type="parTrans" cxnId="{E76DF021-2631-4A17-867C-E0804453E26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3B062C-3F26-49D3-814A-2759BD2DAE9E}" type="sibTrans" cxnId="{E76DF021-2631-4A17-867C-E0804453E26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557131-0278-4DB8-9495-8AC2E60C47AE}" type="pres">
      <dgm:prSet presAssocID="{F1D6DB9B-9EFA-417F-B346-6A4A8F79D8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511EB36-4F29-4973-8703-28BA22C106DC}" type="pres">
      <dgm:prSet presAssocID="{962B204A-FC3C-42A8-96B4-9BD4B247B422}" presName="parentLin" presStyleCnt="0"/>
      <dgm:spPr/>
    </dgm:pt>
    <dgm:pt modelId="{B8CF12C6-5500-4CFD-B912-BF318E2E464D}" type="pres">
      <dgm:prSet presAssocID="{962B204A-FC3C-42A8-96B4-9BD4B247B42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08AC4E3-7AA3-4269-AB7C-9301EF935735}" type="pres">
      <dgm:prSet presAssocID="{962B204A-FC3C-42A8-96B4-9BD4B247B4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456E1C-E5C4-413E-A66F-EDC01919CC33}" type="pres">
      <dgm:prSet presAssocID="{962B204A-FC3C-42A8-96B4-9BD4B247B422}" presName="negativeSpace" presStyleCnt="0"/>
      <dgm:spPr/>
    </dgm:pt>
    <dgm:pt modelId="{2E1882EB-71D3-4D56-8DEC-4131D01DF364}" type="pres">
      <dgm:prSet presAssocID="{962B204A-FC3C-42A8-96B4-9BD4B247B422}" presName="childText" presStyleLbl="conFgAcc1" presStyleIdx="0" presStyleCnt="3">
        <dgm:presLayoutVars>
          <dgm:bulletEnabled val="1"/>
        </dgm:presLayoutVars>
      </dgm:prSet>
      <dgm:spPr/>
    </dgm:pt>
    <dgm:pt modelId="{5A31C77F-5232-4449-965D-63F3F34C9B8E}" type="pres">
      <dgm:prSet presAssocID="{AD95AA32-05A2-45AF-80C5-AA20EE286FF6}" presName="spaceBetweenRectangles" presStyleCnt="0"/>
      <dgm:spPr/>
    </dgm:pt>
    <dgm:pt modelId="{1928E4FF-D0B7-456F-A9F5-78ACD02CFD4C}" type="pres">
      <dgm:prSet presAssocID="{3648DC6A-6333-4980-B74A-5568894B9FB3}" presName="parentLin" presStyleCnt="0"/>
      <dgm:spPr/>
    </dgm:pt>
    <dgm:pt modelId="{2E268F33-8EA9-4EE5-8344-CFE5936994C8}" type="pres">
      <dgm:prSet presAssocID="{3648DC6A-6333-4980-B74A-5568894B9FB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9104FD7-6676-4338-8BD2-979F62FEF784}" type="pres">
      <dgm:prSet presAssocID="{3648DC6A-6333-4980-B74A-5568894B9F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D55468-2E55-4975-A21B-F15B2FF27279}" type="pres">
      <dgm:prSet presAssocID="{3648DC6A-6333-4980-B74A-5568894B9FB3}" presName="negativeSpace" presStyleCnt="0"/>
      <dgm:spPr/>
    </dgm:pt>
    <dgm:pt modelId="{00C3480D-A527-4C27-8CDB-205835A601E8}" type="pres">
      <dgm:prSet presAssocID="{3648DC6A-6333-4980-B74A-5568894B9FB3}" presName="childText" presStyleLbl="conFgAcc1" presStyleIdx="1" presStyleCnt="3">
        <dgm:presLayoutVars>
          <dgm:bulletEnabled val="1"/>
        </dgm:presLayoutVars>
      </dgm:prSet>
      <dgm:spPr/>
    </dgm:pt>
    <dgm:pt modelId="{9AD1C2EF-036E-498F-8EFB-9765A51AB896}" type="pres">
      <dgm:prSet presAssocID="{60E71BD5-A007-470D-A7B9-134F9EFBAA36}" presName="spaceBetweenRectangles" presStyleCnt="0"/>
      <dgm:spPr/>
    </dgm:pt>
    <dgm:pt modelId="{ACE00645-2C75-4731-9987-08E968DF19C0}" type="pres">
      <dgm:prSet presAssocID="{179ED2D8-0F6A-4E74-B90C-9F99600BDCA0}" presName="parentLin" presStyleCnt="0"/>
      <dgm:spPr/>
    </dgm:pt>
    <dgm:pt modelId="{92839A8F-FB8F-4B54-AB07-F68E88C22E72}" type="pres">
      <dgm:prSet presAssocID="{179ED2D8-0F6A-4E74-B90C-9F99600BDCA0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CCE6FD2C-28C3-4634-AD2E-D8AADE128714}" type="pres">
      <dgm:prSet presAssocID="{179ED2D8-0F6A-4E74-B90C-9F99600BDC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6291A5-DB99-44C0-BC62-3FF94A96E5BF}" type="pres">
      <dgm:prSet presAssocID="{179ED2D8-0F6A-4E74-B90C-9F99600BDCA0}" presName="negativeSpace" presStyleCnt="0"/>
      <dgm:spPr/>
    </dgm:pt>
    <dgm:pt modelId="{20ADF9CE-3078-48E2-B74C-4EE3B3C3CF9B}" type="pres">
      <dgm:prSet presAssocID="{179ED2D8-0F6A-4E74-B90C-9F99600BDC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736FA9-509E-472F-9D39-487626984FB1}" type="presOf" srcId="{F1D6DB9B-9EFA-417F-B346-6A4A8F79D805}" destId="{EB557131-0278-4DB8-9495-8AC2E60C47AE}" srcOrd="0" destOrd="0" presId="urn:microsoft.com/office/officeart/2005/8/layout/list1"/>
    <dgm:cxn modelId="{16FCAAB5-C6F7-42DC-B780-A1B60D3416C9}" type="presOf" srcId="{179ED2D8-0F6A-4E74-B90C-9F99600BDCA0}" destId="{92839A8F-FB8F-4B54-AB07-F68E88C22E72}" srcOrd="0" destOrd="0" presId="urn:microsoft.com/office/officeart/2005/8/layout/list1"/>
    <dgm:cxn modelId="{9DFEAC8A-E327-4937-8F93-CAB532CB790F}" srcId="{F1D6DB9B-9EFA-417F-B346-6A4A8F79D805}" destId="{962B204A-FC3C-42A8-96B4-9BD4B247B422}" srcOrd="0" destOrd="0" parTransId="{82D728C3-D734-4C63-B786-D730A5F3C376}" sibTransId="{AD95AA32-05A2-45AF-80C5-AA20EE286FF6}"/>
    <dgm:cxn modelId="{E76DF021-2631-4A17-867C-E0804453E261}" srcId="{F1D6DB9B-9EFA-417F-B346-6A4A8F79D805}" destId="{179ED2D8-0F6A-4E74-B90C-9F99600BDCA0}" srcOrd="2" destOrd="0" parTransId="{E8A172C9-009E-40C0-ABB2-D2CA0AFCC534}" sibTransId="{1A3B062C-3F26-49D3-814A-2759BD2DAE9E}"/>
    <dgm:cxn modelId="{069FA62F-D7B9-4758-A5EE-7416401D9767}" type="presOf" srcId="{962B204A-FC3C-42A8-96B4-9BD4B247B422}" destId="{B8CF12C6-5500-4CFD-B912-BF318E2E464D}" srcOrd="0" destOrd="0" presId="urn:microsoft.com/office/officeart/2005/8/layout/list1"/>
    <dgm:cxn modelId="{A507CE3B-7A7D-4B98-842A-FB53CD4D4E06}" type="presOf" srcId="{962B204A-FC3C-42A8-96B4-9BD4B247B422}" destId="{C08AC4E3-7AA3-4269-AB7C-9301EF935735}" srcOrd="1" destOrd="0" presId="urn:microsoft.com/office/officeart/2005/8/layout/list1"/>
    <dgm:cxn modelId="{A17089D0-361E-4DA3-806F-71E1FF9DCEE6}" type="presOf" srcId="{3648DC6A-6333-4980-B74A-5568894B9FB3}" destId="{59104FD7-6676-4338-8BD2-979F62FEF784}" srcOrd="1" destOrd="0" presId="urn:microsoft.com/office/officeart/2005/8/layout/list1"/>
    <dgm:cxn modelId="{44D6D996-9964-46C2-87C0-A37B7ED6307C}" type="presOf" srcId="{179ED2D8-0F6A-4E74-B90C-9F99600BDCA0}" destId="{CCE6FD2C-28C3-4634-AD2E-D8AADE128714}" srcOrd="1" destOrd="0" presId="urn:microsoft.com/office/officeart/2005/8/layout/list1"/>
    <dgm:cxn modelId="{921B41FC-8AF8-4557-A13A-DAEF3D0FF3B2}" srcId="{F1D6DB9B-9EFA-417F-B346-6A4A8F79D805}" destId="{3648DC6A-6333-4980-B74A-5568894B9FB3}" srcOrd="1" destOrd="0" parTransId="{E450D8B6-BC57-4D45-960F-B0D1B71169F9}" sibTransId="{60E71BD5-A007-470D-A7B9-134F9EFBAA36}"/>
    <dgm:cxn modelId="{B4F8CA9D-215C-458E-85C1-8309F4C2669B}" type="presOf" srcId="{3648DC6A-6333-4980-B74A-5568894B9FB3}" destId="{2E268F33-8EA9-4EE5-8344-CFE5936994C8}" srcOrd="0" destOrd="0" presId="urn:microsoft.com/office/officeart/2005/8/layout/list1"/>
    <dgm:cxn modelId="{A6F332D7-B5FB-4B9E-911F-94FBC9228403}" type="presParOf" srcId="{EB557131-0278-4DB8-9495-8AC2E60C47AE}" destId="{6511EB36-4F29-4973-8703-28BA22C106DC}" srcOrd="0" destOrd="0" presId="urn:microsoft.com/office/officeart/2005/8/layout/list1"/>
    <dgm:cxn modelId="{52803281-60FE-4EC4-827C-018E8155320B}" type="presParOf" srcId="{6511EB36-4F29-4973-8703-28BA22C106DC}" destId="{B8CF12C6-5500-4CFD-B912-BF318E2E464D}" srcOrd="0" destOrd="0" presId="urn:microsoft.com/office/officeart/2005/8/layout/list1"/>
    <dgm:cxn modelId="{5B048295-1AFA-462A-A1CA-5CFF10C03CB1}" type="presParOf" srcId="{6511EB36-4F29-4973-8703-28BA22C106DC}" destId="{C08AC4E3-7AA3-4269-AB7C-9301EF935735}" srcOrd="1" destOrd="0" presId="urn:microsoft.com/office/officeart/2005/8/layout/list1"/>
    <dgm:cxn modelId="{6C875A7C-216B-4AB5-84CB-577B4BDE71EB}" type="presParOf" srcId="{EB557131-0278-4DB8-9495-8AC2E60C47AE}" destId="{DA456E1C-E5C4-413E-A66F-EDC01919CC33}" srcOrd="1" destOrd="0" presId="urn:microsoft.com/office/officeart/2005/8/layout/list1"/>
    <dgm:cxn modelId="{79A0475E-11E0-496A-82E7-F71EBF3D0D42}" type="presParOf" srcId="{EB557131-0278-4DB8-9495-8AC2E60C47AE}" destId="{2E1882EB-71D3-4D56-8DEC-4131D01DF364}" srcOrd="2" destOrd="0" presId="urn:microsoft.com/office/officeart/2005/8/layout/list1"/>
    <dgm:cxn modelId="{41DBC4E1-9A35-4259-8FC0-12E96D2FC691}" type="presParOf" srcId="{EB557131-0278-4DB8-9495-8AC2E60C47AE}" destId="{5A31C77F-5232-4449-965D-63F3F34C9B8E}" srcOrd="3" destOrd="0" presId="urn:microsoft.com/office/officeart/2005/8/layout/list1"/>
    <dgm:cxn modelId="{B1BB35BC-7673-477D-B06C-3FDA9E6242BB}" type="presParOf" srcId="{EB557131-0278-4DB8-9495-8AC2E60C47AE}" destId="{1928E4FF-D0B7-456F-A9F5-78ACD02CFD4C}" srcOrd="4" destOrd="0" presId="urn:microsoft.com/office/officeart/2005/8/layout/list1"/>
    <dgm:cxn modelId="{89DA3CF1-A860-44BA-B794-7ED7B88A8F42}" type="presParOf" srcId="{1928E4FF-D0B7-456F-A9F5-78ACD02CFD4C}" destId="{2E268F33-8EA9-4EE5-8344-CFE5936994C8}" srcOrd="0" destOrd="0" presId="urn:microsoft.com/office/officeart/2005/8/layout/list1"/>
    <dgm:cxn modelId="{F5A9F9EB-9096-49BB-B9AB-FB78F31BB252}" type="presParOf" srcId="{1928E4FF-D0B7-456F-A9F5-78ACD02CFD4C}" destId="{59104FD7-6676-4338-8BD2-979F62FEF784}" srcOrd="1" destOrd="0" presId="urn:microsoft.com/office/officeart/2005/8/layout/list1"/>
    <dgm:cxn modelId="{F227A6DA-0292-4750-BABD-95E443469248}" type="presParOf" srcId="{EB557131-0278-4DB8-9495-8AC2E60C47AE}" destId="{9ED55468-2E55-4975-A21B-F15B2FF27279}" srcOrd="5" destOrd="0" presId="urn:microsoft.com/office/officeart/2005/8/layout/list1"/>
    <dgm:cxn modelId="{CA8F5D08-1712-4314-A0F1-DCE94715299D}" type="presParOf" srcId="{EB557131-0278-4DB8-9495-8AC2E60C47AE}" destId="{00C3480D-A527-4C27-8CDB-205835A601E8}" srcOrd="6" destOrd="0" presId="urn:microsoft.com/office/officeart/2005/8/layout/list1"/>
    <dgm:cxn modelId="{802CA45E-FA50-48B4-923D-7C714D30F3CB}" type="presParOf" srcId="{EB557131-0278-4DB8-9495-8AC2E60C47AE}" destId="{9AD1C2EF-036E-498F-8EFB-9765A51AB896}" srcOrd="7" destOrd="0" presId="urn:microsoft.com/office/officeart/2005/8/layout/list1"/>
    <dgm:cxn modelId="{F0C66067-1C31-4709-8DA9-8AE6AFB6BC22}" type="presParOf" srcId="{EB557131-0278-4DB8-9495-8AC2E60C47AE}" destId="{ACE00645-2C75-4731-9987-08E968DF19C0}" srcOrd="8" destOrd="0" presId="urn:microsoft.com/office/officeart/2005/8/layout/list1"/>
    <dgm:cxn modelId="{86F924A5-E5C7-47AB-AA5B-9AFE489807E4}" type="presParOf" srcId="{ACE00645-2C75-4731-9987-08E968DF19C0}" destId="{92839A8F-FB8F-4B54-AB07-F68E88C22E72}" srcOrd="0" destOrd="0" presId="urn:microsoft.com/office/officeart/2005/8/layout/list1"/>
    <dgm:cxn modelId="{08B0E55F-23D3-499C-AF92-017D8EF2193D}" type="presParOf" srcId="{ACE00645-2C75-4731-9987-08E968DF19C0}" destId="{CCE6FD2C-28C3-4634-AD2E-D8AADE128714}" srcOrd="1" destOrd="0" presId="urn:microsoft.com/office/officeart/2005/8/layout/list1"/>
    <dgm:cxn modelId="{B71E8CCB-652C-4215-85A6-1FFAB7F9BDC8}" type="presParOf" srcId="{EB557131-0278-4DB8-9495-8AC2E60C47AE}" destId="{4B6291A5-DB99-44C0-BC62-3FF94A96E5BF}" srcOrd="9" destOrd="0" presId="urn:microsoft.com/office/officeart/2005/8/layout/list1"/>
    <dgm:cxn modelId="{8AE864F1-A2F3-4F7A-84F2-D66B3EF82954}" type="presParOf" srcId="{EB557131-0278-4DB8-9495-8AC2E60C47AE}" destId="{20ADF9CE-3078-48E2-B74C-4EE3B3C3CF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21F46-5CC8-4680-8AAF-3185BA3B4A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28D0F3F-139F-4C7C-AB91-D54751ED83C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請求合併作者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例如：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Ho,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Chii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dong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Chang, Jo-Shu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Liu, Ru-Shi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955BA2-797E-477A-B548-31CBAA1973FE}" type="parTrans" cxnId="{012CD3BB-FE06-4B52-8012-C247A415DB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4A02D7-C92B-4EDD-845C-355BFD63290B}" type="sibTrans" cxnId="{012CD3BB-FE06-4B52-8012-C247A415DB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40D62A-0D2C-46F2-AD0C-ECD85D6F805A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Scopus to ORCID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D1429-8D86-4C7F-8D4A-04CB6A86BDFB}" type="parTrans" cxnId="{79BC2375-835C-43DB-AF29-A12FB17B2A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D1C05B-D666-4F52-973A-B3593D2FA3C9}" type="sibTrans" cxnId="{79BC2375-835C-43DB-AF29-A12FB17B2A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BA2EBA-3D81-4D02-B970-5C7D3C889C4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作者資料與學術成果分析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A42470-5BFD-4ED8-BB26-013F30D8A3B4}" type="parTrans" cxnId="{138CA8A6-8D3E-4723-9C09-80C2D357F5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6AE6A0-9E81-496F-AC2D-305D58D4BC85}" type="sibTrans" cxnId="{138CA8A6-8D3E-4723-9C09-80C2D357F5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DDCCF4-B5F0-44AE-AB7C-06A997336EF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整合個人資料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2215A1-9B4C-4A43-97E6-6DE3EB2B65EB}" type="parTrans" cxnId="{64D21765-2A57-4B2F-9192-C7DC7DB60D5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C36CE7-4247-464F-9178-BB527C28BB55}" type="sibTrans" cxnId="{64D21765-2A57-4B2F-9192-C7DC7DB60D5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7EA83F-834D-426B-8CED-55382170051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服務機構、文獻量、引文分析、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h-index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、共同作者、研究領域趨勢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5756D8-2C31-4FA4-AFA8-EC3782389276}" type="parTrans" cxnId="{050941E6-5F2A-4AE5-B55D-9BD38811EC7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5BE343-BF57-4B68-932F-C5DD28473815}" type="sibTrans" cxnId="{050941E6-5F2A-4AE5-B55D-9BD38811EC7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AB74C2-53A2-4B3A-B051-22A509F9D90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QS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世界大學網路排名、泰晤士高等教育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THE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世界大學排名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採用數據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914BD-7230-466B-9316-0F2579411B2E}" type="parTrans" cxnId="{BAD01FEB-E3B7-4280-88F5-DDDA494C71AE}">
      <dgm:prSet/>
      <dgm:spPr/>
      <dgm:t>
        <a:bodyPr/>
        <a:lstStyle/>
        <a:p>
          <a:endParaRPr lang="zh-TW" altLang="en-US"/>
        </a:p>
      </dgm:t>
    </dgm:pt>
    <dgm:pt modelId="{4953248E-60C4-4056-8895-8100A1BA4393}" type="sibTrans" cxnId="{BAD01FEB-E3B7-4280-88F5-DDDA494C71AE}">
      <dgm:prSet/>
      <dgm:spPr/>
      <dgm:t>
        <a:bodyPr/>
        <a:lstStyle/>
        <a:p>
          <a:endParaRPr lang="zh-TW" altLang="en-US"/>
        </a:p>
      </dgm:t>
    </dgm:pt>
    <dgm:pt modelId="{CF1D5F4D-F3A8-4470-802B-7A33C3BB54FC}" type="pres">
      <dgm:prSet presAssocID="{DBF21F46-5CC8-4680-8AAF-3185BA3B4A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A4BE27-411C-47B6-86A9-CD8095F314EC}" type="pres">
      <dgm:prSet presAssocID="{05DDCCF4-B5F0-44AE-AB7C-06A997336EF9}" presName="parentLin" presStyleCnt="0"/>
      <dgm:spPr/>
    </dgm:pt>
    <dgm:pt modelId="{8DA28F1D-4998-4CA2-8FBD-887559CCC518}" type="pres">
      <dgm:prSet presAssocID="{05DDCCF4-B5F0-44AE-AB7C-06A997336EF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F9000EB6-12EE-476D-8ABA-0D04E1CE0346}" type="pres">
      <dgm:prSet presAssocID="{05DDCCF4-B5F0-44AE-AB7C-06A997336E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DD15D9-6A30-4F48-B134-42B742FE9A2B}" type="pres">
      <dgm:prSet presAssocID="{05DDCCF4-B5F0-44AE-AB7C-06A997336EF9}" presName="negativeSpace" presStyleCnt="0"/>
      <dgm:spPr/>
    </dgm:pt>
    <dgm:pt modelId="{31ECAC3D-E1F1-4A01-B156-7F9895394BF2}" type="pres">
      <dgm:prSet presAssocID="{05DDCCF4-B5F0-44AE-AB7C-06A997336EF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E14151-1DF6-4439-9040-85DAEBD2B34C}" type="pres">
      <dgm:prSet presAssocID="{06C36CE7-4247-464F-9178-BB527C28BB55}" presName="spaceBetweenRectangles" presStyleCnt="0"/>
      <dgm:spPr/>
    </dgm:pt>
    <dgm:pt modelId="{6476D024-4F50-4EF2-8CCC-0FE876712609}" type="pres">
      <dgm:prSet presAssocID="{35BA2EBA-3D81-4D02-B970-5C7D3C889C48}" presName="parentLin" presStyleCnt="0"/>
      <dgm:spPr/>
    </dgm:pt>
    <dgm:pt modelId="{BA42AB9A-96A3-4E34-93DE-B145A92FA42F}" type="pres">
      <dgm:prSet presAssocID="{35BA2EBA-3D81-4D02-B970-5C7D3C889C48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4E40AFC8-3208-467E-A86D-839A661A0EB5}" type="pres">
      <dgm:prSet presAssocID="{35BA2EBA-3D81-4D02-B970-5C7D3C889C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AD010-FEFF-4D6A-91F2-64E3F012D3FD}" type="pres">
      <dgm:prSet presAssocID="{35BA2EBA-3D81-4D02-B970-5C7D3C889C48}" presName="negativeSpace" presStyleCnt="0"/>
      <dgm:spPr/>
    </dgm:pt>
    <dgm:pt modelId="{F300FD0E-2B93-4F91-A1E5-FF7A4C955473}" type="pres">
      <dgm:prSet presAssocID="{35BA2EBA-3D81-4D02-B970-5C7D3C889C4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1A8D8F-4787-4FFE-8593-863606739A41}" type="presOf" srcId="{72AB74C2-53A2-4B3A-B051-22A509F9D907}" destId="{F300FD0E-2B93-4F91-A1E5-FF7A4C955473}" srcOrd="0" destOrd="1" presId="urn:microsoft.com/office/officeart/2005/8/layout/list1"/>
    <dgm:cxn modelId="{79BC2375-835C-43DB-AF29-A12FB17B2AA2}" srcId="{05DDCCF4-B5F0-44AE-AB7C-06A997336EF9}" destId="{4040D62A-0D2C-46F2-AD0C-ECD85D6F805A}" srcOrd="1" destOrd="0" parTransId="{BACD1429-8D86-4C7F-8D4A-04CB6A86BDFB}" sibTransId="{AAD1C05B-D666-4F52-973A-B3593D2FA3C9}"/>
    <dgm:cxn modelId="{E3C2311A-4A2A-42E8-A24E-6556E099AFC3}" type="presOf" srcId="{DBF21F46-5CC8-4680-8AAF-3185BA3B4A43}" destId="{CF1D5F4D-F3A8-4470-802B-7A33C3BB54FC}" srcOrd="0" destOrd="0" presId="urn:microsoft.com/office/officeart/2005/8/layout/list1"/>
    <dgm:cxn modelId="{64D21765-2A57-4B2F-9192-C7DC7DB60D5C}" srcId="{DBF21F46-5CC8-4680-8AAF-3185BA3B4A43}" destId="{05DDCCF4-B5F0-44AE-AB7C-06A997336EF9}" srcOrd="0" destOrd="0" parTransId="{B22215A1-9B4C-4A43-97E6-6DE3EB2B65EB}" sibTransId="{06C36CE7-4247-464F-9178-BB527C28BB55}"/>
    <dgm:cxn modelId="{050941E6-5F2A-4AE5-B55D-9BD38811EC71}" srcId="{35BA2EBA-3D81-4D02-B970-5C7D3C889C48}" destId="{0D7EA83F-834D-426B-8CED-553821700512}" srcOrd="0" destOrd="0" parTransId="{105756D8-2C31-4FA4-AFA8-EC3782389276}" sibTransId="{F75BE343-BF57-4B68-932F-C5DD28473815}"/>
    <dgm:cxn modelId="{02EE599C-F4E2-42D8-A6CF-36D52DD7F508}" type="presOf" srcId="{35BA2EBA-3D81-4D02-B970-5C7D3C889C48}" destId="{4E40AFC8-3208-467E-A86D-839A661A0EB5}" srcOrd="1" destOrd="0" presId="urn:microsoft.com/office/officeart/2005/8/layout/list1"/>
    <dgm:cxn modelId="{20EC217D-85C3-45BA-BD72-08A6E98A79B0}" type="presOf" srcId="{4040D62A-0D2C-46F2-AD0C-ECD85D6F805A}" destId="{31ECAC3D-E1F1-4A01-B156-7F9895394BF2}" srcOrd="0" destOrd="1" presId="urn:microsoft.com/office/officeart/2005/8/layout/list1"/>
    <dgm:cxn modelId="{012CD3BB-FE06-4B52-8012-C247A415DB33}" srcId="{05DDCCF4-B5F0-44AE-AB7C-06A997336EF9}" destId="{428D0F3F-139F-4C7C-AB91-D54751ED83C6}" srcOrd="0" destOrd="0" parTransId="{F0955BA2-797E-477A-B548-31CBAA1973FE}" sibTransId="{094A02D7-C92B-4EDD-845C-355BFD63290B}"/>
    <dgm:cxn modelId="{42969726-949D-4793-A026-5F8E92F191AD}" type="presOf" srcId="{05DDCCF4-B5F0-44AE-AB7C-06A997336EF9}" destId="{F9000EB6-12EE-476D-8ABA-0D04E1CE0346}" srcOrd="1" destOrd="0" presId="urn:microsoft.com/office/officeart/2005/8/layout/list1"/>
    <dgm:cxn modelId="{138CA8A6-8D3E-4723-9C09-80C2D357F5BA}" srcId="{DBF21F46-5CC8-4680-8AAF-3185BA3B4A43}" destId="{35BA2EBA-3D81-4D02-B970-5C7D3C889C48}" srcOrd="1" destOrd="0" parTransId="{11A42470-5BFD-4ED8-BB26-013F30D8A3B4}" sibTransId="{D56AE6A0-9E81-496F-AC2D-305D58D4BC85}"/>
    <dgm:cxn modelId="{18FC2B48-7A44-4DD0-A52F-C6E2F8E01C8B}" type="presOf" srcId="{428D0F3F-139F-4C7C-AB91-D54751ED83C6}" destId="{31ECAC3D-E1F1-4A01-B156-7F9895394BF2}" srcOrd="0" destOrd="0" presId="urn:microsoft.com/office/officeart/2005/8/layout/list1"/>
    <dgm:cxn modelId="{16D091DF-C54B-427F-93E9-44D1AE5BDFAC}" type="presOf" srcId="{35BA2EBA-3D81-4D02-B970-5C7D3C889C48}" destId="{BA42AB9A-96A3-4E34-93DE-B145A92FA42F}" srcOrd="0" destOrd="0" presId="urn:microsoft.com/office/officeart/2005/8/layout/list1"/>
    <dgm:cxn modelId="{BF4C9C12-EF5C-4E96-B9A1-69DE402FD382}" type="presOf" srcId="{0D7EA83F-834D-426B-8CED-553821700512}" destId="{F300FD0E-2B93-4F91-A1E5-FF7A4C955473}" srcOrd="0" destOrd="0" presId="urn:microsoft.com/office/officeart/2005/8/layout/list1"/>
    <dgm:cxn modelId="{76B0081C-DFD8-48D0-98E3-255128D02ED4}" type="presOf" srcId="{05DDCCF4-B5F0-44AE-AB7C-06A997336EF9}" destId="{8DA28F1D-4998-4CA2-8FBD-887559CCC518}" srcOrd="0" destOrd="0" presId="urn:microsoft.com/office/officeart/2005/8/layout/list1"/>
    <dgm:cxn modelId="{BAD01FEB-E3B7-4280-88F5-DDDA494C71AE}" srcId="{35BA2EBA-3D81-4D02-B970-5C7D3C889C48}" destId="{72AB74C2-53A2-4B3A-B051-22A509F9D907}" srcOrd="1" destOrd="0" parTransId="{281914BD-7230-466B-9316-0F2579411B2E}" sibTransId="{4953248E-60C4-4056-8895-8100A1BA4393}"/>
    <dgm:cxn modelId="{9A28A994-529D-48D1-A944-76F6B0D25ECD}" type="presParOf" srcId="{CF1D5F4D-F3A8-4470-802B-7A33C3BB54FC}" destId="{A3A4BE27-411C-47B6-86A9-CD8095F314EC}" srcOrd="0" destOrd="0" presId="urn:microsoft.com/office/officeart/2005/8/layout/list1"/>
    <dgm:cxn modelId="{1B642BF0-EA3A-484E-B15C-936B74F70F5E}" type="presParOf" srcId="{A3A4BE27-411C-47B6-86A9-CD8095F314EC}" destId="{8DA28F1D-4998-4CA2-8FBD-887559CCC518}" srcOrd="0" destOrd="0" presId="urn:microsoft.com/office/officeart/2005/8/layout/list1"/>
    <dgm:cxn modelId="{E9953677-ED25-4580-B42A-EF9FEEAC2AC9}" type="presParOf" srcId="{A3A4BE27-411C-47B6-86A9-CD8095F314EC}" destId="{F9000EB6-12EE-476D-8ABA-0D04E1CE0346}" srcOrd="1" destOrd="0" presId="urn:microsoft.com/office/officeart/2005/8/layout/list1"/>
    <dgm:cxn modelId="{2F6E7C94-41C3-4986-A8F4-CDDF0E24FD02}" type="presParOf" srcId="{CF1D5F4D-F3A8-4470-802B-7A33C3BB54FC}" destId="{FEDD15D9-6A30-4F48-B134-42B742FE9A2B}" srcOrd="1" destOrd="0" presId="urn:microsoft.com/office/officeart/2005/8/layout/list1"/>
    <dgm:cxn modelId="{BC0C2850-18F0-4101-9EE5-4B3E5F5BF91A}" type="presParOf" srcId="{CF1D5F4D-F3A8-4470-802B-7A33C3BB54FC}" destId="{31ECAC3D-E1F1-4A01-B156-7F9895394BF2}" srcOrd="2" destOrd="0" presId="urn:microsoft.com/office/officeart/2005/8/layout/list1"/>
    <dgm:cxn modelId="{8C992D88-2ECA-4C8B-8CCF-7556D55400C9}" type="presParOf" srcId="{CF1D5F4D-F3A8-4470-802B-7A33C3BB54FC}" destId="{D7E14151-1DF6-4439-9040-85DAEBD2B34C}" srcOrd="3" destOrd="0" presId="urn:microsoft.com/office/officeart/2005/8/layout/list1"/>
    <dgm:cxn modelId="{2B7B17BE-12FF-41F2-8F1A-3C530AD53B47}" type="presParOf" srcId="{CF1D5F4D-F3A8-4470-802B-7A33C3BB54FC}" destId="{6476D024-4F50-4EF2-8CCC-0FE876712609}" srcOrd="4" destOrd="0" presId="urn:microsoft.com/office/officeart/2005/8/layout/list1"/>
    <dgm:cxn modelId="{9AB50F6C-D26D-4158-BA1A-CB15228863EA}" type="presParOf" srcId="{6476D024-4F50-4EF2-8CCC-0FE876712609}" destId="{BA42AB9A-96A3-4E34-93DE-B145A92FA42F}" srcOrd="0" destOrd="0" presId="urn:microsoft.com/office/officeart/2005/8/layout/list1"/>
    <dgm:cxn modelId="{BEB1425E-1222-4064-9EE9-74293D73C4BD}" type="presParOf" srcId="{6476D024-4F50-4EF2-8CCC-0FE876712609}" destId="{4E40AFC8-3208-467E-A86D-839A661A0EB5}" srcOrd="1" destOrd="0" presId="urn:microsoft.com/office/officeart/2005/8/layout/list1"/>
    <dgm:cxn modelId="{67837B6A-6838-4B1D-88EE-3C5F73AAB6FA}" type="presParOf" srcId="{CF1D5F4D-F3A8-4470-802B-7A33C3BB54FC}" destId="{28BAD010-FEFF-4D6A-91F2-64E3F012D3FD}" srcOrd="5" destOrd="0" presId="urn:microsoft.com/office/officeart/2005/8/layout/list1"/>
    <dgm:cxn modelId="{871CB8D4-A161-4C5B-9E7F-8C628A39EA9E}" type="presParOf" srcId="{CF1D5F4D-F3A8-4470-802B-7A33C3BB54FC}" destId="{F300FD0E-2B93-4F91-A1E5-FF7A4C9554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37F9-91E0-4DFE-9174-17261EB764C2}">
      <dsp:nvSpPr>
        <dsp:cNvPr id="0" name=""/>
        <dsp:cNvSpPr/>
      </dsp:nvSpPr>
      <dsp:spPr>
        <a:xfrm>
          <a:off x="2254" y="952"/>
          <a:ext cx="6267704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e-Research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713" y="26411"/>
        <a:ext cx="6216786" cy="818331"/>
      </dsp:txXfrm>
    </dsp:sp>
    <dsp:sp modelId="{932C5E76-C35C-42F2-848E-1D7EE57D4175}">
      <dsp:nvSpPr>
        <dsp:cNvPr id="0" name=""/>
        <dsp:cNvSpPr/>
      </dsp:nvSpPr>
      <dsp:spPr>
        <a:xfrm>
          <a:off x="2254" y="978250"/>
          <a:ext cx="1978442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學術研究主體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713" y="1003709"/>
        <a:ext cx="1927524" cy="818331"/>
      </dsp:txXfrm>
    </dsp:sp>
    <dsp:sp modelId="{B2573104-DB43-462A-945B-F28FE3652807}">
      <dsp:nvSpPr>
        <dsp:cNvPr id="0" name=""/>
        <dsp:cNvSpPr/>
      </dsp:nvSpPr>
      <dsp:spPr>
        <a:xfrm>
          <a:off x="2254" y="1955548"/>
          <a:ext cx="1978442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出版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713" y="1981007"/>
        <a:ext cx="1927524" cy="818331"/>
      </dsp:txXfrm>
    </dsp:sp>
    <dsp:sp modelId="{D7B0D4AC-E18B-4FE4-B976-8CAD38AA6DEB}">
      <dsp:nvSpPr>
        <dsp:cNvPr id="0" name=""/>
        <dsp:cNvSpPr/>
      </dsp:nvSpPr>
      <dsp:spPr>
        <a:xfrm>
          <a:off x="2146885" y="978250"/>
          <a:ext cx="1978442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學術軌跡</a:t>
          </a:r>
          <a:endParaRPr lang="en-US" altLang="zh-TW" sz="2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2344" y="1003709"/>
        <a:ext cx="1927524" cy="818331"/>
      </dsp:txXfrm>
    </dsp:sp>
    <dsp:sp modelId="{F0F5597E-C296-4341-9AEE-843923D2ECFE}">
      <dsp:nvSpPr>
        <dsp:cNvPr id="0" name=""/>
        <dsp:cNvSpPr/>
      </dsp:nvSpPr>
      <dsp:spPr>
        <a:xfrm>
          <a:off x="2146885" y="1955548"/>
          <a:ext cx="1978442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學術交流</a:t>
          </a:r>
          <a:r>
            <a:rPr lang="en-US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科研合作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2344" y="1981007"/>
        <a:ext cx="1927524" cy="818331"/>
      </dsp:txXfrm>
    </dsp:sp>
    <dsp:sp modelId="{BCC50CA1-B5B5-4B76-81B4-A882DDAE0CFC}">
      <dsp:nvSpPr>
        <dsp:cNvPr id="0" name=""/>
        <dsp:cNvSpPr/>
      </dsp:nvSpPr>
      <dsp:spPr>
        <a:xfrm>
          <a:off x="4291516" y="978250"/>
          <a:ext cx="1978442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</a:t>
          </a:r>
          <a:r>
            <a:rPr lang="zh-TW" alt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術評量</a:t>
          </a:r>
          <a:endParaRPr lang="en-US" altLang="zh-TW" sz="2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6975" y="1003709"/>
        <a:ext cx="1927524" cy="818331"/>
      </dsp:txXfrm>
    </dsp:sp>
    <dsp:sp modelId="{383B8244-EDCF-437B-A099-0CE362F13468}">
      <dsp:nvSpPr>
        <dsp:cNvPr id="0" name=""/>
        <dsp:cNvSpPr/>
      </dsp:nvSpPr>
      <dsp:spPr>
        <a:xfrm>
          <a:off x="4291516" y="1955548"/>
          <a:ext cx="1978442" cy="86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6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善</a:t>
          </a:r>
          <a:r>
            <a:rPr lang="zh-TW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用學者檔案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學術社群展示學術活動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6975" y="1981007"/>
        <a:ext cx="1927524" cy="818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82EB-71D3-4D56-8DEC-4131D01DF364}">
      <dsp:nvSpPr>
        <dsp:cNvPr id="0" name=""/>
        <dsp:cNvSpPr/>
      </dsp:nvSpPr>
      <dsp:spPr>
        <a:xfrm>
          <a:off x="0" y="430815"/>
          <a:ext cx="101679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AC4E3-7AA3-4269-AB7C-9301EF935735}">
      <dsp:nvSpPr>
        <dsp:cNvPr id="0" name=""/>
        <dsp:cNvSpPr/>
      </dsp:nvSpPr>
      <dsp:spPr>
        <a:xfrm>
          <a:off x="508396" y="17535"/>
          <a:ext cx="711755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27" tIns="0" rIns="2690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免費申請，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碼數字，研究者辨識碼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8745" y="57884"/>
        <a:ext cx="7036857" cy="745862"/>
      </dsp:txXfrm>
    </dsp:sp>
    <dsp:sp modelId="{00C3480D-A527-4C27-8CDB-205835A601E8}">
      <dsp:nvSpPr>
        <dsp:cNvPr id="0" name=""/>
        <dsp:cNvSpPr/>
      </dsp:nvSpPr>
      <dsp:spPr>
        <a:xfrm>
          <a:off x="0" y="1700896"/>
          <a:ext cx="101679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04FD7-6676-4338-8BD2-979F62FEF784}">
      <dsp:nvSpPr>
        <dsp:cNvPr id="0" name=""/>
        <dsp:cNvSpPr/>
      </dsp:nvSpPr>
      <dsp:spPr>
        <a:xfrm>
          <a:off x="508396" y="1287615"/>
          <a:ext cx="711755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27" tIns="0" rIns="2690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解決姓名混淆問題，更易於辨識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8745" y="1327964"/>
        <a:ext cx="7036857" cy="745862"/>
      </dsp:txXfrm>
    </dsp:sp>
    <dsp:sp modelId="{20ADF9CE-3078-48E2-B74C-4EE3B3C3CF9B}">
      <dsp:nvSpPr>
        <dsp:cNvPr id="0" name=""/>
        <dsp:cNvSpPr/>
      </dsp:nvSpPr>
      <dsp:spPr>
        <a:xfrm>
          <a:off x="0" y="2970976"/>
          <a:ext cx="101679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FD2C-28C3-4634-AD2E-D8AADE128714}">
      <dsp:nvSpPr>
        <dsp:cNvPr id="0" name=""/>
        <dsp:cNvSpPr/>
      </dsp:nvSpPr>
      <dsp:spPr>
        <a:xfrm>
          <a:off x="508396" y="2557696"/>
          <a:ext cx="711755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27" tIns="0" rIns="2690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URI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方式呈現線上學術履歷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實例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8745" y="2598045"/>
        <a:ext cx="7036857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AC3D-E1F1-4A01-B156-7F9895394BF2}">
      <dsp:nvSpPr>
        <dsp:cNvPr id="0" name=""/>
        <dsp:cNvSpPr/>
      </dsp:nvSpPr>
      <dsp:spPr>
        <a:xfrm>
          <a:off x="0" y="375555"/>
          <a:ext cx="10167937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45" tIns="416560" rIns="789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請求合併作者 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例如：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Ho, </a:t>
          </a:r>
          <a:r>
            <a:rPr lang="en-US" altLang="zh-TW" sz="20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Chii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dong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en-US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Chang, Jo-Shu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en-US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Liu, Ru-Shi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Scopus to ORCID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75555"/>
        <a:ext cx="10167937" cy="1417500"/>
      </dsp:txXfrm>
    </dsp:sp>
    <dsp:sp modelId="{F9000EB6-12EE-476D-8ABA-0D04E1CE0346}">
      <dsp:nvSpPr>
        <dsp:cNvPr id="0" name=""/>
        <dsp:cNvSpPr/>
      </dsp:nvSpPr>
      <dsp:spPr>
        <a:xfrm>
          <a:off x="508396" y="80355"/>
          <a:ext cx="711755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27" tIns="0" rIns="2690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整合個人資料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7217" y="109176"/>
        <a:ext cx="7059913" cy="532758"/>
      </dsp:txXfrm>
    </dsp:sp>
    <dsp:sp modelId="{F300FD0E-2B93-4F91-A1E5-FF7A4C955473}">
      <dsp:nvSpPr>
        <dsp:cNvPr id="0" name=""/>
        <dsp:cNvSpPr/>
      </dsp:nvSpPr>
      <dsp:spPr>
        <a:xfrm>
          <a:off x="0" y="2196256"/>
          <a:ext cx="10167937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45" tIns="416560" rIns="789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服務機構、文獻量、引文分析、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h-index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、共同作者、研究領域趨勢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QS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世界大學網路排名、泰晤士高等教育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THE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世界大學排名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採用數據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196256"/>
        <a:ext cx="10167937" cy="1417500"/>
      </dsp:txXfrm>
    </dsp:sp>
    <dsp:sp modelId="{4E40AFC8-3208-467E-A86D-839A661A0EB5}">
      <dsp:nvSpPr>
        <dsp:cNvPr id="0" name=""/>
        <dsp:cNvSpPr/>
      </dsp:nvSpPr>
      <dsp:spPr>
        <a:xfrm>
          <a:off x="508396" y="1901056"/>
          <a:ext cx="711755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27" tIns="0" rIns="2690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作者資料與學術成果分析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7217" y="1929877"/>
        <a:ext cx="705991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76E27F-ECB6-488E-91AF-FFF40050CA53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2021/5/25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61E857-36B8-43F1-9D87-FE508167BCE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A6548A-A6DF-4E6D-A063-343A6E919A1C}" type="datetime1">
              <a:rPr lang="zh-TW" altLang="en-US" smtClean="0"/>
              <a:pPr/>
              <a:t>2021/5/25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CFAAAB6-A2C6-4A85-A3A1-98EFBA61C967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0" i="0">
              <a:effectLst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ID=d924773e-9a16-4d6d-9803-8cb819e99682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Recipe=text_billboard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Type=TextOnly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Variant=0
FamilyID=AccentBoxWalbaum_Zero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EAA36B1-75F6-458C-B388-8BC01E9857C8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26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18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1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74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10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43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88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711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23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US" altLang="zh-TW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rtlCol="0" anchor="ctr">
            <a:normAutofit/>
          </a:bodyPr>
          <a:lstStyle>
            <a:lvl1pPr algn="ctr">
              <a:defRPr sz="6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3 張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rtlCol="0" anchor="ctr">
            <a:normAutofit/>
          </a:bodyPr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 rtlCol="0"/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0" name="圖片版面配置區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7" name="圖片版面配置區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8" name="日期版面配置區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19" name="頁尾版面配置區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4 張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rtlCol="0" anchor="ctr">
            <a:normAutofit/>
          </a:bodyPr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0" name="圖片版面配置區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7" name="圖片版面配置區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8" name="日期版面配置區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19" name="頁尾版面配置區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6" name="圖片版面配置區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1" name="文字版面配置區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2" name="文字版面配置區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3" name="圖片版面配置區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rtlCol="0" anchor="ctr"/>
          <a:lstStyle>
            <a:lvl1pPr algn="ctr">
              <a:buNone/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圖示</a:t>
            </a:r>
          </a:p>
        </p:txBody>
      </p:sp>
      <p:sp>
        <p:nvSpPr>
          <p:cNvPr id="24" name="圖片版面配置區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rtlCol="0" anchor="ctr"/>
          <a:lstStyle>
            <a:lvl1pPr algn="ctr">
              <a:buNone/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圖示</a:t>
            </a:r>
          </a:p>
        </p:txBody>
      </p:sp>
      <p:sp>
        <p:nvSpPr>
          <p:cNvPr id="25" name="圖片版面配置區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rtlCol="0" anchor="ctr"/>
          <a:lstStyle>
            <a:lvl1pPr algn="ctr">
              <a:buNone/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圖示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 rtlCol="0">
            <a:norm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20XX/9/4</a:t>
            </a:r>
            <a:endParaRPr lang="zh-TW" altLang="en-US" noProof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簡報標題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 rtlCol="0"/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 rtlCol="0"/>
          <a:lstStyle>
            <a:lvl1pPr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2 張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 rtlCol="0"/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0" name="圖片版面配置區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rtlCol="0" anchor="ctr">
            <a:norm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rtlCol="0" anchor="ctr">
            <a:normAutofit/>
          </a:bodyPr>
          <a:lstStyle>
            <a:lvl1pPr algn="ctr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0" name="圖片版面配置區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圖片版面配置區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2" name="圖片版面配置區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rtlCol="0" anchor="ctr"/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7" name="文字版面配置區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1" rtl="0"/>
            <a:r>
              <a:rPr lang="zh-TW" altLang="en-US" noProof="0"/>
              <a:t>職稱</a:t>
            </a:r>
          </a:p>
        </p:txBody>
      </p:sp>
      <p:sp>
        <p:nvSpPr>
          <p:cNvPr id="38" name="文字版面配置區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1" rtl="0"/>
            <a:r>
              <a:rPr lang="zh-TW" altLang="en-US" noProof="0"/>
              <a:t>職稱</a:t>
            </a:r>
          </a:p>
        </p:txBody>
      </p:sp>
      <p:sp>
        <p:nvSpPr>
          <p:cNvPr id="39" name="文字版面配置區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1" rtl="0"/>
            <a:r>
              <a:rPr lang="zh-TW" altLang="en-US" noProof="0"/>
              <a:t>職稱</a:t>
            </a:r>
          </a:p>
        </p:txBody>
      </p:sp>
      <p:sp>
        <p:nvSpPr>
          <p:cNvPr id="40" name="文字版面配置區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1" rtl="0"/>
            <a:r>
              <a:rPr lang="zh-TW" altLang="en-US" noProof="0"/>
              <a:t>職稱</a:t>
            </a:r>
          </a:p>
        </p:txBody>
      </p:sp>
      <p:sp>
        <p:nvSpPr>
          <p:cNvPr id="41" name="文字版面配置區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1" rtl="0"/>
            <a:r>
              <a:rPr lang="zh-TW" altLang="en-US" noProof="0"/>
              <a:t>職稱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 rtlCol="0"/>
          <a:lstStyle>
            <a:lvl1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 rtlCol="0"/>
          <a:lstStyle>
            <a:lvl1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 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 rtlCol="0"/>
          <a:lstStyle>
            <a:lvl1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" name="文字預留位置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spcBef>
                <a:spcPts val="10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/>
              <a:t>20XX/9/4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簡報標題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5A5C87-DF58-40C8-B092-1DE63DB4547E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lib.tku.edu.tw/zh_tw/ORCID@TKU/what_is_ORCID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tku.edu.tw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kuir.lib.tku.edu.tw:8080/dspace/?locale=zh-T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ons.com/researcher/250457/elisabeth-m-bik/metric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com/zh-hant/news/news-releases-2020-1119/" TargetMode="External"/><Relationship Id="rId2" Type="http://schemas.openxmlformats.org/officeDocument/2006/relationships/hyperlink" Target="https://clarivate.com/webofsciencegroup/zh-hant/citation-laureates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hyperlink" Target="http://www.lib.tku.edu.tw/zh_tw/services/handout_Dbase/lib_resource_109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19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TW" altLang="en-US" dirty="0"/>
              <a:t>提升您的學術曝光度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淡江大學圖書館參考組吳理莉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Research Gate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063" y="2478088"/>
            <a:ext cx="7837836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15568" y="1456820"/>
            <a:ext cx="101542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透明且公開的學者之學術履歷：學經歷、教學與研究經驗、專業技能、研究成果、引用統計等。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學術交流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下載全文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與建立合作網路。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RG Score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：同儕對某學者整體研究之評量，分數越高代表科學聲望及影響力越大。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6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Research Gate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Project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6013" y="3347811"/>
            <a:ext cx="4907371" cy="2664000"/>
          </a:xfrm>
          <a:prstGeom prst="rect">
            <a:avLst/>
          </a:prstGeom>
        </p:spPr>
      </p:pic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Future research</a:t>
            </a:r>
            <a:endParaRPr lang="zh-TW" alt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48565" y="3203575"/>
            <a:ext cx="3532057" cy="296862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11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15568" y="1456820"/>
            <a:ext cx="101542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專案協作與及時回饋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追蹤學者研究動態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1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dirty="0" smtClean="0"/>
              <a:t>主題</a:t>
            </a:r>
            <a:r>
              <a:rPr lang="zh-TW" altLang="en-US" dirty="0"/>
              <a:t>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學術社群</a:t>
            </a:r>
            <a:r>
              <a:rPr lang="zh-TW" altLang="en-US" dirty="0" smtClean="0"/>
              <a:t>平台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</a:t>
            </a:r>
            <a:r>
              <a:rPr lang="zh-TW" altLang="en-US" dirty="0" smtClean="0"/>
              <a:t>用心得分享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/>
              <a:t>特邀：會計系方郁惠老師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Google Scholar</a:t>
            </a:r>
          </a:p>
          <a:p>
            <a:pPr rtl="0"/>
            <a:r>
              <a:rPr lang="en-US" altLang="zh-TW" dirty="0" smtClean="0"/>
              <a:t>Research Gate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15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主題</a:t>
            </a:r>
            <a:r>
              <a:rPr lang="zh-TW" altLang="en-US" dirty="0" smtClean="0"/>
              <a:t>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學者個人學術</a:t>
            </a:r>
            <a:r>
              <a:rPr lang="zh-TW" altLang="en-US" dirty="0" smtClean="0"/>
              <a:t>檔案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en-US" altLang="zh-TW" dirty="0" smtClean="0"/>
              <a:t>ORCID</a:t>
            </a:r>
          </a:p>
          <a:p>
            <a:pPr rtl="0"/>
            <a:r>
              <a:rPr lang="zh-TW" altLang="en-US" dirty="0" smtClean="0"/>
              <a:t>教師歷程系統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機構典藏系統</a:t>
            </a:r>
            <a:endParaRPr lang="en-US" altLang="zh-TW" dirty="0" smtClean="0"/>
          </a:p>
          <a:p>
            <a:pPr rtl="0"/>
            <a:r>
              <a:rPr lang="en-US" altLang="zh-TW" dirty="0" smtClean="0"/>
              <a:t>Scopus</a:t>
            </a:r>
            <a:r>
              <a:rPr lang="zh-TW" altLang="en-US" dirty="0" smtClean="0"/>
              <a:t>作者檔案</a:t>
            </a:r>
            <a:endParaRPr lang="en-US" altLang="zh-TW" dirty="0" smtClean="0"/>
          </a:p>
          <a:p>
            <a:pPr rtl="0"/>
            <a:r>
              <a:rPr lang="en-US" altLang="zh-TW" dirty="0" smtClean="0"/>
              <a:t>Google Scholar</a:t>
            </a:r>
            <a:r>
              <a:rPr lang="zh-TW" altLang="en-US" dirty="0" smtClean="0"/>
              <a:t>個人學術</a:t>
            </a:r>
            <a:r>
              <a:rPr lang="zh-TW" altLang="en-US" dirty="0" smtClean="0"/>
              <a:t>檔案</a:t>
            </a:r>
            <a:endParaRPr lang="en-US" altLang="zh-TW" dirty="0" smtClean="0"/>
          </a:p>
          <a:p>
            <a:r>
              <a:rPr lang="en-US" altLang="zh-TW" dirty="0" err="1"/>
              <a:t>publons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ORCID(</a:t>
            </a:r>
            <a:r>
              <a:rPr lang="en-US" altLang="zh-TW" dirty="0"/>
              <a:t>Open Researcher and Contributor ID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71046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14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339391" y="1832015"/>
            <a:ext cx="3268587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暖心推薦：</a:t>
            </a:r>
            <a:r>
              <a:rPr lang="en-US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ORCID@TKU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專頁</a:t>
            </a:r>
            <a:r>
              <a:rPr lang="en-US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42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教師歷程系統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012" y="2478088"/>
            <a:ext cx="6269938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15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26957" y="1696002"/>
            <a:ext cx="249299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淡江大學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教師歷程系統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機構典藏系統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61" y="2478088"/>
            <a:ext cx="9291040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16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15361" y="1728216"/>
            <a:ext cx="21161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淡江大學</a:t>
            </a:r>
            <a:r>
              <a:rPr lang="zh-TW" altLang="en-US" dirty="0" smtClean="0">
                <a:hlinkClick r:id="rId3"/>
              </a:rPr>
              <a:t>機構典藏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1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Scopus</a:t>
            </a:r>
            <a:r>
              <a:rPr lang="zh-TW" altLang="en-US" dirty="0" smtClean="0"/>
              <a:t>作者檔案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283309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17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15567" y="1728216"/>
            <a:ext cx="64086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路徑：本館首頁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&gt;Scopus</a:t>
            </a:r>
            <a:r>
              <a:rPr lang="en-US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/>
              <a:t>全球最大索引摘要</a:t>
            </a:r>
            <a:r>
              <a:rPr lang="zh-TW" altLang="en-US" dirty="0" smtClean="0"/>
              <a:t>資料庫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6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Scopus</a:t>
            </a:r>
            <a:r>
              <a:rPr lang="zh-TW" altLang="en-US" dirty="0"/>
              <a:t>作者檔案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741" y="2478088"/>
            <a:ext cx="8416481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Scopus</a:t>
            </a:r>
            <a:r>
              <a:rPr lang="zh-TW" altLang="en-US" dirty="0"/>
              <a:t>作者檔案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043" y="2478088"/>
            <a:ext cx="8757877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19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038600" y="5799909"/>
            <a:ext cx="3524794" cy="5564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5200" dirty="0" smtClean="0">
                <a:latin typeface="+mj-lt"/>
              </a:rPr>
              <a:t>大綱</a:t>
            </a:r>
            <a:endParaRPr lang="zh-TW" altLang="en-US" dirty="0"/>
          </a:p>
        </p:txBody>
      </p:sp>
      <p:pic>
        <p:nvPicPr>
          <p:cNvPr id="11" name="圖片版面配置區 10" descr="團隊合作手勢">
            <a:extLst>
              <a:ext uri="{FF2B5EF4-FFF2-40B4-BE49-F238E27FC236}">
                <a16:creationId xmlns:a16="http://schemas.microsoft.com/office/drawing/2014/main" id="{41749033-B92E-4E63-82DE-801849DA2B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" r="16"/>
          <a:stretch/>
        </p:blipFill>
        <p:spPr/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10000"/>
              </a:lnSpc>
              <a:buNone/>
            </a:pPr>
            <a:r>
              <a:rPr lang="zh-TW" altLang="en-US" sz="1800" dirty="0"/>
              <a:t>主題</a:t>
            </a:r>
            <a:r>
              <a:rPr lang="zh-TW" altLang="en-US" sz="1800" dirty="0" smtClean="0"/>
              <a:t>一</a:t>
            </a:r>
            <a:r>
              <a:rPr lang="zh-TW" altLang="en-US" sz="1800" dirty="0" smtClean="0"/>
              <a:t>：</a:t>
            </a:r>
            <a:r>
              <a:rPr lang="zh-TW" altLang="en-US" dirty="0" smtClean="0"/>
              <a:t>學術社群平台</a:t>
            </a:r>
            <a:endParaRPr lang="en-US" altLang="zh-TW" dirty="0" smtClean="0"/>
          </a:p>
          <a:p>
            <a:pPr marL="0" indent="0" rtl="0">
              <a:lnSpc>
                <a:spcPct val="110000"/>
              </a:lnSpc>
              <a:buNone/>
            </a:pPr>
            <a:r>
              <a:rPr lang="zh-TW" altLang="en-US" sz="1800" dirty="0" smtClean="0"/>
              <a:t>主題</a:t>
            </a:r>
            <a:r>
              <a:rPr lang="zh-TW" altLang="en-US" sz="1800" dirty="0" smtClean="0"/>
              <a:t>二：實用心得分享</a:t>
            </a:r>
            <a:endParaRPr lang="zh-TW" altLang="en-US" sz="1800" dirty="0"/>
          </a:p>
          <a:p>
            <a:pPr marL="0" indent="0"/>
            <a:r>
              <a:rPr lang="zh-TW" altLang="en-US" sz="1800" dirty="0"/>
              <a:t>主題</a:t>
            </a:r>
            <a:r>
              <a:rPr lang="zh-TW" altLang="en-US" sz="1800" dirty="0" smtClean="0"/>
              <a:t>三</a:t>
            </a:r>
            <a:r>
              <a:rPr lang="zh-TW" altLang="en-US" sz="1800" dirty="0" smtClean="0"/>
              <a:t>：</a:t>
            </a:r>
            <a:r>
              <a:rPr lang="zh-TW" altLang="en-US" dirty="0"/>
              <a:t>學者個人學術</a:t>
            </a:r>
            <a:r>
              <a:rPr lang="zh-TW" altLang="en-US" dirty="0" smtClean="0"/>
              <a:t>檔案</a:t>
            </a:r>
            <a:endParaRPr lang="en-US" altLang="zh-TW" dirty="0" smtClean="0"/>
          </a:p>
          <a:p>
            <a:pPr marL="0" indent="0"/>
            <a:r>
              <a:rPr lang="zh-TW" altLang="en-US" sz="1800" dirty="0" smtClean="0"/>
              <a:t>主題</a:t>
            </a:r>
            <a:r>
              <a:rPr lang="zh-TW" altLang="en-US" sz="1800" dirty="0" smtClean="0"/>
              <a:t>四</a:t>
            </a:r>
            <a:r>
              <a:rPr lang="zh-TW" altLang="en-US" sz="1800" dirty="0" smtClean="0"/>
              <a:t>：</a:t>
            </a:r>
            <a:r>
              <a:rPr lang="zh-TW" altLang="en-US" dirty="0"/>
              <a:t>還有什麼想說的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25C423-85DE-48DB-8096-152D738B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/>
              <a:t>20XX/9/4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14E39E-D8A0-4428-97D8-FE545232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Scholar</a:t>
            </a:r>
            <a:r>
              <a:rPr lang="zh-TW" altLang="en-US" dirty="0" smtClean="0"/>
              <a:t>個人學術檔案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230" y="2478088"/>
            <a:ext cx="9207503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20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81200" y="2521527"/>
            <a:ext cx="1191491" cy="3879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115567" y="1728216"/>
            <a:ext cx="74249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學術搜尋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我的個人學術檔案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1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Scholar</a:t>
            </a:r>
            <a:r>
              <a:rPr lang="zh-TW" altLang="en-US" dirty="0"/>
              <a:t>個人學術檔案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525" y="2478088"/>
            <a:ext cx="8460913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21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9422" y="1728216"/>
            <a:ext cx="101542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填寫個人學術檔案欄位資料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&gt;Google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會以「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文章作者姓名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查找文章您的文章供您選擇。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設定：日後文章更新方式及將個人學術檔案設為「公開」，再按下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「公開」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55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Scholar</a:t>
            </a:r>
            <a:r>
              <a:rPr lang="zh-TW" altLang="en-US" dirty="0"/>
              <a:t>個人學術檔案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076" y="2478088"/>
            <a:ext cx="8275811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22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9422" y="1728216"/>
            <a:ext cx="101542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個人編輯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搜尋能見度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38601" y="3851565"/>
            <a:ext cx="173182" cy="2355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publons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23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9422" y="1554758"/>
            <a:ext cx="101542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免費註冊後，即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WOS Research 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，帳密與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JCR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 Web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通用。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整學者以作者、編輯、審稿人等身份所做出的研究成果，</a:t>
            </a:r>
            <a:r>
              <a:rPr lang="zh-TW" altLang="zh-TW" dirty="0" smtClean="0"/>
              <a:t>協助其</a:t>
            </a:r>
            <a:r>
              <a:rPr lang="zh-TW" altLang="zh-TW" dirty="0"/>
              <a:t>同儕審查與編輯委員任職經歷，讓曾被忽略的</a:t>
            </a:r>
            <a:r>
              <a:rPr lang="zh-TW" altLang="zh-TW" dirty="0" smtClean="0"/>
              <a:t>的貢獻</a:t>
            </a:r>
            <a:r>
              <a:rPr lang="zh-TW" altLang="zh-TW" dirty="0"/>
              <a:t>獲得公開</a:t>
            </a:r>
            <a:r>
              <a:rPr lang="zh-TW" altLang="zh-TW" dirty="0" smtClean="0"/>
              <a:t>認可</a:t>
            </a:r>
            <a:r>
              <a:rPr lang="zh-TW" altLang="en-US" dirty="0" smtClean="0"/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展現各面向的學術影響力。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671" y="2662238"/>
            <a:ext cx="4209922" cy="36941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25582" y="2734334"/>
            <a:ext cx="1627369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3"/>
              </a:rPr>
              <a:t>Elisateth </a:t>
            </a:r>
            <a:r>
              <a:rPr lang="zh-TW" altLang="en-US" dirty="0">
                <a:hlinkClick r:id="rId3"/>
              </a:rPr>
              <a:t>M. Bik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1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主題</a:t>
            </a:r>
            <a:r>
              <a:rPr lang="zh-TW" altLang="en-US" dirty="0" smtClean="0"/>
              <a:t>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還有什麼想說的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學術這一行</a:t>
            </a:r>
            <a:endParaRPr lang="en-US" altLang="zh-TW" dirty="0" smtClean="0"/>
          </a:p>
          <a:p>
            <a:pPr rt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/>
              <a:t>被看見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/>
              <a:t>變得很重要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7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被</a:t>
            </a:r>
            <a:r>
              <a:rPr lang="zh-TW" altLang="en-US" smtClean="0"/>
              <a:t>引用</a:t>
            </a:r>
            <a:r>
              <a:rPr lang="zh-TW" altLang="en-US" smtClean="0"/>
              <a:t>，</a:t>
            </a:r>
            <a:r>
              <a:rPr lang="zh-TW" altLang="en-US" smtClean="0"/>
              <a:t>從來</a:t>
            </a:r>
            <a:r>
              <a:rPr lang="zh-TW" altLang="en-US" smtClean="0"/>
              <a:t>不是</a:t>
            </a:r>
            <a:r>
              <a:rPr lang="zh-TW" altLang="en-US" dirty="0" smtClean="0"/>
              <a:t>件容易的事兒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自</a:t>
            </a:r>
            <a:r>
              <a:rPr lang="en-US" altLang="zh-TW" dirty="0"/>
              <a:t>1970</a:t>
            </a:r>
            <a:r>
              <a:rPr lang="zh-TW" altLang="en-US" dirty="0"/>
              <a:t>年以來，在超過</a:t>
            </a:r>
            <a:r>
              <a:rPr lang="en-US" altLang="zh-TW" dirty="0"/>
              <a:t>5,000</a:t>
            </a:r>
            <a:r>
              <a:rPr lang="zh-TW" altLang="en-US" dirty="0"/>
              <a:t>萬篇論文中，只有</a:t>
            </a:r>
            <a:r>
              <a:rPr lang="en-US" altLang="zh-TW" dirty="0"/>
              <a:t>21,700</a:t>
            </a:r>
            <a:r>
              <a:rPr lang="zh-TW" altLang="en-US" dirty="0"/>
              <a:t>篇被引用超過</a:t>
            </a:r>
            <a:r>
              <a:rPr lang="en-US" altLang="zh-TW" dirty="0"/>
              <a:t>1,000</a:t>
            </a:r>
            <a:r>
              <a:rPr lang="zh-TW" altLang="en-US" dirty="0"/>
              <a:t>次，只有</a:t>
            </a:r>
            <a:r>
              <a:rPr lang="en-US" altLang="zh-TW" dirty="0"/>
              <a:t>5,700</a:t>
            </a:r>
            <a:r>
              <a:rPr lang="zh-TW" altLang="en-US" dirty="0"/>
              <a:t>篇被引用超過</a:t>
            </a:r>
            <a:r>
              <a:rPr lang="en-US" altLang="zh-TW" dirty="0" smtClean="0"/>
              <a:t>2,000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r>
              <a:rPr lang="en-US" altLang="zh-TW" dirty="0" smtClean="0"/>
              <a:t>2002~2020</a:t>
            </a:r>
            <a:r>
              <a:rPr lang="zh-TW" altLang="en-US" dirty="0"/>
              <a:t>年</a:t>
            </a:r>
            <a:r>
              <a:rPr lang="zh-TW" altLang="en-US" dirty="0" smtClean="0"/>
              <a:t>引文桂冠獎得主，共</a:t>
            </a:r>
            <a:r>
              <a:rPr lang="en-US" altLang="zh-TW" dirty="0" smtClean="0"/>
              <a:t>302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r>
              <a:rPr lang="en-US" altLang="zh-TW" dirty="0" smtClean="0"/>
              <a:t>2020</a:t>
            </a:r>
            <a:r>
              <a:rPr lang="zh-TW" altLang="en-US" dirty="0" smtClean="0"/>
              <a:t>年台灣高被引</a:t>
            </a:r>
            <a:r>
              <a:rPr lang="zh-TW" altLang="en-US" dirty="0" smtClean="0"/>
              <a:t>學者</a:t>
            </a:r>
            <a:r>
              <a:rPr lang="en-US" altLang="zh-TW" dirty="0" smtClean="0"/>
              <a:t>12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2"/>
              </a:rPr>
              <a:t>致敬科學巨擘</a:t>
            </a:r>
            <a:endParaRPr lang="en-US" altLang="zh-TW" dirty="0" smtClean="0">
              <a:hlinkClick r:id="rId3"/>
            </a:endParaRPr>
          </a:p>
          <a:p>
            <a:pPr marL="457200" lvl="1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25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13163" y="5525869"/>
            <a:ext cx="1004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</a:t>
            </a:r>
            <a:r>
              <a:rPr lang="zh-TW" altLang="en-US" i="1" dirty="0"/>
              <a:t>科睿唯安公布</a:t>
            </a:r>
            <a:r>
              <a:rPr lang="en-US" altLang="zh-TW" i="1" dirty="0"/>
              <a:t>2020</a:t>
            </a:r>
            <a:r>
              <a:rPr lang="zh-TW" altLang="en-US" i="1" dirty="0"/>
              <a:t>年高被引學者，台灣共</a:t>
            </a:r>
            <a:r>
              <a:rPr lang="en-US" altLang="zh-TW" i="1" dirty="0"/>
              <a:t>12</a:t>
            </a:r>
            <a:r>
              <a:rPr lang="zh-TW" altLang="en-US" i="1" dirty="0"/>
              <a:t>位本土學者入選</a:t>
            </a:r>
            <a:r>
              <a:rPr lang="en-US" altLang="zh-TW" dirty="0"/>
              <a:t>(https://clarivate.com/zh-hant/news/news-releases-2020-1119/)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9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EEB919-4F65-4B5E-ADF3-272AD780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If I have seen further it is by standing on the shoulders of giants.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F48DDF-62CA-455C-A7CB-AB86D3378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altLang="zh-TW" dirty="0"/>
              <a:t>Isaac Newton</a:t>
            </a:r>
            <a:endParaRPr lang="en-US" alt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BA106A-D567-46FE-88DF-BA724D83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/>
              <a:t>20XX/9/4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B6A6F4-FC75-45A7-B6F8-488E7FD1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1FBF44-1F57-4664-8847-9214C41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尋求自己的研究夥伴</a:t>
            </a:r>
            <a:endParaRPr lang="zh-TW" altLang="en-US" dirty="0"/>
          </a:p>
        </p:txBody>
      </p:sp>
      <p:pic>
        <p:nvPicPr>
          <p:cNvPr id="32" name="圖片版面配置區 31" descr="小組成員大頭照">
            <a:extLst>
              <a:ext uri="{FF2B5EF4-FFF2-40B4-BE49-F238E27FC236}">
                <a16:creationId xmlns:a16="http://schemas.microsoft.com/office/drawing/2014/main" id="{8F8FD044-75E8-40EC-9FB0-C515A85311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79" b="179"/>
          <a:stretch/>
        </p:blipFill>
        <p:spPr/>
      </p:pic>
      <p:pic>
        <p:nvPicPr>
          <p:cNvPr id="34" name="圖片版面配置區 33" descr="小組成員大頭照">
            <a:extLst>
              <a:ext uri="{FF2B5EF4-FFF2-40B4-BE49-F238E27FC236}">
                <a16:creationId xmlns:a16="http://schemas.microsoft.com/office/drawing/2014/main" id="{8AE478BD-FD23-419F-B263-D118B404F28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/>
          <a:srcRect t="233" b="233"/>
          <a:stretch/>
        </p:blipFill>
        <p:spPr/>
      </p:pic>
      <p:pic>
        <p:nvPicPr>
          <p:cNvPr id="36" name="圖片版面配置區 35" descr="小組成員大頭照">
            <a:extLst>
              <a:ext uri="{FF2B5EF4-FFF2-40B4-BE49-F238E27FC236}">
                <a16:creationId xmlns:a16="http://schemas.microsoft.com/office/drawing/2014/main" id="{BF9B6085-EADC-4D37-82F4-9B5B552106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179" b="179"/>
          <a:stretch/>
        </p:blipFill>
        <p:spPr/>
      </p:pic>
      <p:pic>
        <p:nvPicPr>
          <p:cNvPr id="38" name="圖片版面配置區 37" descr="小組成員大頭照">
            <a:extLst>
              <a:ext uri="{FF2B5EF4-FFF2-40B4-BE49-F238E27FC236}">
                <a16:creationId xmlns:a16="http://schemas.microsoft.com/office/drawing/2014/main" id="{B089F130-278C-4ECC-9350-8F2CA8AE8B0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/>
          <a:srcRect t="233" b="233"/>
          <a:stretch/>
        </p:blipFill>
        <p:spPr/>
      </p:pic>
      <p:pic>
        <p:nvPicPr>
          <p:cNvPr id="40" name="圖片版面配置區 39" descr="小組成員大頭照">
            <a:extLst>
              <a:ext uri="{FF2B5EF4-FFF2-40B4-BE49-F238E27FC236}">
                <a16:creationId xmlns:a16="http://schemas.microsoft.com/office/drawing/2014/main" id="{FE63EC61-BAF6-4A58-9A38-A3E2265A044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/>
          <a:srcRect t="28" b="28"/>
          <a:stretch/>
        </p:blipFill>
        <p:spPr/>
      </p:pic>
      <p:sp>
        <p:nvSpPr>
          <p:cNvPr id="30" name="文字版面配置區 29">
            <a:extLst>
              <a:ext uri="{FF2B5EF4-FFF2-40B4-BE49-F238E27FC236}">
                <a16:creationId xmlns:a16="http://schemas.microsoft.com/office/drawing/2014/main" id="{ECFE66B6-B6A8-4238-9AF9-89E257E29B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dirty="0" smtClean="0"/>
              <a:t>美洲學者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材料學</a:t>
            </a:r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C87B2471-18AE-4799-A4F4-EECC094915B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dirty="0" smtClean="0"/>
              <a:t>歐洲學者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醫學</a:t>
            </a:r>
            <a:r>
              <a:rPr lang="zh-TW" altLang="en-US" dirty="0" smtClean="0"/>
              <a:t>工程</a:t>
            </a:r>
            <a:endParaRPr lang="zh-TW" altLang="en-US" dirty="0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45744750-2CD0-4319-A8B5-DADF25ED571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dirty="0" smtClean="0"/>
              <a:t>亞洲學者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生物學</a:t>
            </a:r>
            <a:endParaRPr lang="zh-TW" altLang="en-US" dirty="0"/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CFA11B12-E514-47E0-8EF5-FD0B750A93B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dirty="0" smtClean="0"/>
              <a:t>澳洲學者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管理科學</a:t>
            </a:r>
            <a:endParaRPr lang="zh-TW" altLang="en-US" dirty="0"/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id="{3640D080-6669-441A-9220-A6E428DD1E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dirty="0" smtClean="0"/>
              <a:t>南非學者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機械工程</a:t>
            </a:r>
            <a:endParaRPr lang="zh-TW" altLang="en-US" dirty="0"/>
          </a:p>
        </p:txBody>
      </p:sp>
      <p:sp>
        <p:nvSpPr>
          <p:cNvPr id="13" name="日期版面配置區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r>
              <a:rPr lang="en-US" altLang="zh-TW"/>
              <a:t>20XX/9/4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zh-TW" altLang="en-US"/>
              <a:t>簡報標題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pPr rtl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1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提升學術曝光度管道</a:t>
            </a:r>
            <a:endParaRPr lang="zh-TW" altLang="en-US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D7F57BF9-5B99-4D8E-9855-18C6FD7BB0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學者個人學術檔案</a:t>
            </a:r>
            <a:endParaRPr lang="zh-TW" altLang="en-US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8891D156-FB7C-4C78-B73A-E34105B8EEC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學術社群</a:t>
            </a:r>
            <a:endParaRPr lang="zh-TW" altLang="en-US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免費或付費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創建帳號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編輯</a:t>
            </a:r>
            <a:r>
              <a:rPr lang="zh-TW" altLang="en-US" dirty="0" smtClean="0"/>
              <a:t>個人學經歷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提供學者以有效的管理方式呈現學術歷程及研究成果</a:t>
            </a:r>
            <a:endParaRPr lang="en-US" altLang="zh-TW" dirty="0" smtClean="0"/>
          </a:p>
          <a:p>
            <a:r>
              <a:rPr lang="zh-TW" altLang="en-US" dirty="0"/>
              <a:t>勤於維護</a:t>
            </a:r>
            <a:endParaRPr lang="en-US" altLang="zh-TW" dirty="0"/>
          </a:p>
          <a:p>
            <a:r>
              <a:rPr lang="zh-TW" altLang="en-US" dirty="0"/>
              <a:t>樂於分享 </a:t>
            </a:r>
            <a:endParaRPr lang="en-US" altLang="zh-TW" dirty="0" smtClean="0"/>
          </a:p>
          <a:p>
            <a:pPr rtl="0"/>
            <a:endParaRPr lang="zh-TW" alt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E205B217-8183-4076-A009-A93B01FC37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zh-TW" altLang="en-US" dirty="0" smtClean="0"/>
              <a:t>免費</a:t>
            </a:r>
            <a:endParaRPr lang="en-US" altLang="zh-TW" dirty="0" smtClean="0"/>
          </a:p>
          <a:p>
            <a:r>
              <a:rPr lang="zh-TW" altLang="en-US" dirty="0" smtClean="0"/>
              <a:t>創建</a:t>
            </a:r>
            <a:r>
              <a:rPr lang="zh-TW" altLang="en-US" dirty="0"/>
              <a:t>帳號</a:t>
            </a:r>
            <a:endParaRPr lang="en-US" altLang="zh-TW" dirty="0"/>
          </a:p>
          <a:p>
            <a:r>
              <a:rPr lang="zh-TW" altLang="en-US" dirty="0"/>
              <a:t>編輯個人學經歷</a:t>
            </a:r>
            <a:endParaRPr lang="en-US" altLang="zh-TW" dirty="0"/>
          </a:p>
          <a:p>
            <a:r>
              <a:rPr lang="zh-TW" altLang="en-US" dirty="0"/>
              <a:t>提供學者以有效的管理方式呈現學術歷程及研究成果</a:t>
            </a:r>
            <a:endParaRPr lang="en-US" altLang="zh-TW" dirty="0"/>
          </a:p>
          <a:p>
            <a:pPr rtl="0"/>
            <a:r>
              <a:rPr lang="zh-TW" altLang="en-US" dirty="0" smtClean="0"/>
              <a:t>與學術同儕建立社群關係</a:t>
            </a:r>
            <a:endParaRPr lang="en-US" altLang="zh-TW" dirty="0" smtClean="0"/>
          </a:p>
          <a:p>
            <a:r>
              <a:rPr lang="zh-TW" altLang="en-US" dirty="0"/>
              <a:t>跨領域合作</a:t>
            </a:r>
            <a:r>
              <a:rPr lang="zh-TW" altLang="en-US" dirty="0" smtClean="0"/>
              <a:t>機會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勤於維護</a:t>
            </a:r>
            <a:endParaRPr lang="en-US" altLang="zh-TW" dirty="0" smtClean="0"/>
          </a:p>
          <a:p>
            <a:pPr rtl="0"/>
            <a:r>
              <a:rPr lang="zh-TW" altLang="en-US" sz="1800" dirty="0" smtClean="0"/>
              <a:t>樂於分享</a:t>
            </a:r>
            <a:r>
              <a:rPr lang="zh-TW" altLang="en-US" sz="1800" dirty="0" smtClean="0"/>
              <a:t> </a:t>
            </a:r>
            <a:endParaRPr lang="en-US" altLang="zh-TW" sz="1800" dirty="0" smtClean="0"/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53FFB02E-B0DF-47F6-8583-0286ECFE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/>
              <a:t>20XX/9/4</a:t>
            </a:r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6A803AF1-C09B-4905-8AEE-15B680F6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簡報標題</a:t>
            </a:r>
          </a:p>
        </p:txBody>
      </p:sp>
      <p:sp>
        <p:nvSpPr>
          <p:cNvPr id="16" name="投影片編號版面配置區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pPr rtl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8E9372-10C9-4FE2-AA18-D3757770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3CCB26-C7B5-4926-8F38-01AA28C00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-TW" altLang="en-US" dirty="0" smtClean="0"/>
              <a:t>想提升學術影響力，我們還可以</a:t>
            </a:r>
            <a:r>
              <a:rPr lang="en-US" altLang="zh-TW" dirty="0" smtClean="0"/>
              <a:t>……</a:t>
            </a:r>
          </a:p>
          <a:p>
            <a:pPr marL="971550" lvl="1" indent="-285750"/>
            <a:r>
              <a:rPr lang="zh-TW" altLang="en-US" dirty="0" smtClean="0"/>
              <a:t>關注熱門議題</a:t>
            </a:r>
            <a:endParaRPr lang="en-US" altLang="zh-TW" dirty="0" smtClean="0"/>
          </a:p>
          <a:p>
            <a:pPr marL="971550" lvl="1" indent="-285750"/>
            <a:r>
              <a:rPr lang="zh-TW" altLang="en-US" dirty="0" smtClean="0"/>
              <a:t>強化寫作技巧</a:t>
            </a:r>
            <a:endParaRPr lang="en-US" altLang="zh-TW" dirty="0" smtClean="0"/>
          </a:p>
          <a:p>
            <a:pPr marL="971550" lvl="1" indent="-285750"/>
            <a:r>
              <a:rPr lang="zh-TW" altLang="en-US" dirty="0" smtClean="0"/>
              <a:t>善用選刊系統</a:t>
            </a:r>
            <a:endParaRPr lang="en-US" altLang="zh-TW" dirty="0" smtClean="0"/>
          </a:p>
          <a:p>
            <a:pPr marL="971550" lvl="1" indent="-285750"/>
            <a:r>
              <a:rPr lang="zh-TW" altLang="en-US" dirty="0" smtClean="0"/>
              <a:t>投稿</a:t>
            </a:r>
            <a:r>
              <a:rPr lang="en-US" altLang="zh-TW" dirty="0" smtClean="0"/>
              <a:t>OA</a:t>
            </a:r>
            <a:r>
              <a:rPr lang="zh-TW" altLang="en-US" dirty="0" smtClean="0"/>
              <a:t>期刊</a:t>
            </a:r>
            <a:endParaRPr lang="en-US" altLang="zh-TW" dirty="0" smtClean="0"/>
          </a:p>
          <a:p>
            <a:pPr marL="971550" lvl="1" indent="-285750"/>
            <a:r>
              <a:rPr lang="zh-TW" altLang="en-US" dirty="0" smtClean="0"/>
              <a:t>追蹤影響指標</a:t>
            </a:r>
            <a:endParaRPr lang="en-US" altLang="zh-TW" dirty="0" smtClean="0"/>
          </a:p>
          <a:p>
            <a:pPr marL="971550" lvl="1" indent="-285750"/>
            <a:r>
              <a:rPr lang="zh-TW" altLang="en-US" dirty="0" smtClean="0"/>
              <a:t>參與學術活動</a:t>
            </a:r>
            <a:endParaRPr lang="en-US" altLang="zh-TW" dirty="0" smtClean="0"/>
          </a:p>
          <a:p>
            <a:pPr marL="971550" lvl="1" indent="-285750"/>
            <a:r>
              <a:rPr lang="zh-TW" altLang="en-US" dirty="0" smtClean="0"/>
              <a:t>尋求跨域合作</a:t>
            </a:r>
            <a:endParaRPr lang="en-US" altLang="zh-TW" dirty="0" smtClean="0"/>
          </a:p>
          <a:p>
            <a:pPr marL="971550" lvl="1" indent="-285750"/>
            <a:endParaRPr lang="zh-TW" altLang="en-US" dirty="0"/>
          </a:p>
        </p:txBody>
      </p:sp>
      <p:pic>
        <p:nvPicPr>
          <p:cNvPr id="19" name="圖片版面配置區 18" descr="在一疊紙上寫字的手">
            <a:extLst>
              <a:ext uri="{FF2B5EF4-FFF2-40B4-BE49-F238E27FC236}">
                <a16:creationId xmlns:a16="http://schemas.microsoft.com/office/drawing/2014/main" id="{B9DA24F4-B703-4FC0-9F8E-A952502DA9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8" r="138"/>
          <a:stretch/>
        </p:blipFill>
        <p:spPr/>
      </p:pic>
      <p:pic>
        <p:nvPicPr>
          <p:cNvPr id="21" name="圖片版面配置區 20" descr="使用平板電腦的女士">
            <a:extLst>
              <a:ext uri="{FF2B5EF4-FFF2-40B4-BE49-F238E27FC236}">
                <a16:creationId xmlns:a16="http://schemas.microsoft.com/office/drawing/2014/main" id="{87A22160-1F99-4B20-87AD-2F9117F992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68" r="268"/>
          <a:stretch/>
        </p:blipFill>
        <p:spPr/>
      </p:pic>
      <p:pic>
        <p:nvPicPr>
          <p:cNvPr id="23" name="圖片版面配置區 22" descr="圍成一圈坐著的一群專業人士">
            <a:extLst>
              <a:ext uri="{FF2B5EF4-FFF2-40B4-BE49-F238E27FC236}">
                <a16:creationId xmlns:a16="http://schemas.microsoft.com/office/drawing/2014/main" id="{0006A4E5-E551-4887-9767-4EBBCDF54E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t="59" b="59"/>
          <a:stretch/>
        </p:blipFill>
        <p:spPr/>
      </p:pic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AA8C21D-9EF8-49B7-B9B1-37E7E6897C9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en-US" altLang="zh-TW"/>
              <a:t>20XX/9/4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B606C04-4F4E-47CE-849C-FC29852F5B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zh-TW" altLang="en-US"/>
              <a:t>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91003F3-F17A-4CAC-B7CA-4C498BA84E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pPr rtl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7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前言</a:t>
            </a:r>
            <a:endParaRPr lang="zh-TW" altLang="en-US" dirty="0"/>
          </a:p>
        </p:txBody>
      </p:sp>
      <p:pic>
        <p:nvPicPr>
          <p:cNvPr id="27" name="圖片版面配置區 26" descr="張貼備忘稿">
            <a:extLst>
              <a:ext uri="{FF2B5EF4-FFF2-40B4-BE49-F238E27FC236}">
                <a16:creationId xmlns:a16="http://schemas.microsoft.com/office/drawing/2014/main" id="{778123A3-1887-4297-BB48-CD597C4677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68" b="168"/>
          <a:stretch/>
        </p:blipFill>
        <p:spPr/>
      </p:pic>
      <p:pic>
        <p:nvPicPr>
          <p:cNvPr id="18" name="圖片版面配置區 17" descr="指著某個東西的女士，同時有其他三個人看著">
            <a:extLst>
              <a:ext uri="{FF2B5EF4-FFF2-40B4-BE49-F238E27FC236}">
                <a16:creationId xmlns:a16="http://schemas.microsoft.com/office/drawing/2014/main" id="{1A615CC8-9DF3-484C-8E7E-BA035F9390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" r="2"/>
          <a:stretch/>
        </p:blipFill>
        <p:spPr/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pPr/>
              <a:t>3</a:t>
            </a:fld>
            <a:endParaRPr lang="zh-TW" altLang="en-US"/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40180"/>
              </p:ext>
            </p:extLst>
          </p:nvPr>
        </p:nvGraphicFramePr>
        <p:xfrm>
          <a:off x="612775" y="3355975"/>
          <a:ext cx="6272213" cy="282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感謝</a:t>
            </a:r>
            <a:r>
              <a:rPr lang="zh-TW" altLang="en-US" dirty="0" smtClean="0"/>
              <a:t>您耐心聆聽</a:t>
            </a:r>
            <a:endParaRPr lang="zh-TW" altLang="en-US" dirty="0"/>
          </a:p>
        </p:txBody>
      </p:sp>
      <p:pic>
        <p:nvPicPr>
          <p:cNvPr id="17" name="圖片版面配置區 16" descr="使用白板筆在白板上書寫的女士">
            <a:extLst>
              <a:ext uri="{FF2B5EF4-FFF2-40B4-BE49-F238E27FC236}">
                <a16:creationId xmlns:a16="http://schemas.microsoft.com/office/drawing/2014/main" id="{A0D4E925-DA83-45CF-9056-D6262F46A7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59" r="59"/>
          <a:stretch/>
        </p:blipFill>
        <p:spPr/>
      </p:pic>
      <p:pic>
        <p:nvPicPr>
          <p:cNvPr id="19" name="圖片版面配置區 18" descr="在一疊紙上的手">
            <a:extLst>
              <a:ext uri="{FF2B5EF4-FFF2-40B4-BE49-F238E27FC236}">
                <a16:creationId xmlns:a16="http://schemas.microsoft.com/office/drawing/2014/main" id="{00069E65-AC47-4CE9-B19A-7EA5888AA3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59" r="59"/>
          <a:stretch/>
        </p:blipFill>
        <p:spPr/>
      </p:pic>
      <p:pic>
        <p:nvPicPr>
          <p:cNvPr id="21" name="圖片版面配置區 20" descr="檢視辦公室">
            <a:extLst>
              <a:ext uri="{FF2B5EF4-FFF2-40B4-BE49-F238E27FC236}">
                <a16:creationId xmlns:a16="http://schemas.microsoft.com/office/drawing/2014/main" id="{D78D46DB-1C3A-41BD-860F-ECE8B446BB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29" r="29"/>
          <a:stretch/>
        </p:blipFill>
        <p:spPr/>
      </p:pic>
      <p:pic>
        <p:nvPicPr>
          <p:cNvPr id="23" name="圖片版面配置區 22" descr="在日規劃工具頂端的筆">
            <a:extLst>
              <a:ext uri="{FF2B5EF4-FFF2-40B4-BE49-F238E27FC236}">
                <a16:creationId xmlns:a16="http://schemas.microsoft.com/office/drawing/2014/main" id="{D978928C-7EEA-4B8E-AA43-12AFD61BC29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/>
          <a:srcRect l="29" r="29"/>
          <a:stretch/>
        </p:blipFill>
        <p:spPr/>
      </p:pic>
      <p:pic>
        <p:nvPicPr>
          <p:cNvPr id="25" name="線上影像預留位置 23" descr="使用者">
            <a:extLst>
              <a:ext uri="{FF2B5EF4-FFF2-40B4-BE49-F238E27FC236}">
                <a16:creationId xmlns:a16="http://schemas.microsoft.com/office/drawing/2014/main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zh-TW" altLang="en-US" sz="1600" dirty="0" smtClean="0"/>
              <a:t>淡江大學圖書館參考組吳理莉</a:t>
            </a:r>
            <a:endParaRPr lang="zh-TW" altLang="en-US" sz="1600" dirty="0"/>
          </a:p>
        </p:txBody>
      </p:sp>
      <p:pic>
        <p:nvPicPr>
          <p:cNvPr id="27" name="線上影像預留位置 27" descr="信封">
            <a:extLst>
              <a:ext uri="{FF2B5EF4-FFF2-40B4-BE49-F238E27FC236}">
                <a16:creationId xmlns:a16="http://schemas.microsoft.com/office/drawing/2014/main" id="{79C99175-A844-475F-B903-FB0A246099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B2E9EE6-5A74-4119-8DAA-06582357C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en-US" altLang="zh-TW" sz="1600" dirty="0" smtClean="0"/>
              <a:t>lili65@mail.tku.edu.tw</a:t>
            </a:r>
            <a:endParaRPr lang="zh-TW" altLang="en-US" dirty="0"/>
          </a:p>
        </p:txBody>
      </p:sp>
      <p:pic>
        <p:nvPicPr>
          <p:cNvPr id="29" name="線上影像預留位置 11" descr="監視器">
            <a:extLst>
              <a:ext uri="{FF2B5EF4-FFF2-40B4-BE49-F238E27FC236}">
                <a16:creationId xmlns:a16="http://schemas.microsoft.com/office/drawing/2014/main" id="{247D95FD-08A2-4831-BB6A-A0FCA300459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3CE7679-6065-4440-BCF7-BAFF752B01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hlinkClick r:id="rId13"/>
              </a:rPr>
              <a:t>課堂講義</a:t>
            </a:r>
            <a:endParaRPr lang="zh-TW" alt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6C90EA9-2998-4A9C-A666-B38258E20B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en-US" altLang="zh-TW"/>
              <a:t>20XX/9/4</a:t>
            </a: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1241EFF-1DFD-4B6D-BFDE-8E8B188334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zh-TW" altLang="en-US"/>
              <a:t>簡報標題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en-US" altLang="zh-TW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主題</a:t>
            </a:r>
            <a:r>
              <a:rPr lang="zh-TW" altLang="en-US" dirty="0"/>
              <a:t>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學術社群平台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Google Scholar</a:t>
            </a:r>
          </a:p>
          <a:p>
            <a:pPr rtl="0"/>
            <a:r>
              <a:rPr lang="en-US" altLang="zh-TW" dirty="0" smtClean="0"/>
              <a:t>Research Gate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49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736" y="2478088"/>
            <a:ext cx="8050490" cy="36941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Scholar</a:t>
            </a:r>
            <a:r>
              <a:rPr lang="zh-TW" altLang="en-US" dirty="0"/>
              <a:t>個人學術檔案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簡報標題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29422" y="1728216"/>
            <a:ext cx="101542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點選學者名字，查看個人簡歷、著作清單及引用次數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指數及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可利善用標籤標註常用書目；易於匯出書目製作引用清單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18411" y="3056709"/>
            <a:ext cx="2416629" cy="7837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7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Scholar</a:t>
            </a:r>
            <a:r>
              <a:rPr lang="zh-TW" altLang="en-US" dirty="0"/>
              <a:t>個人學術檔案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636" y="2478088"/>
            <a:ext cx="8360690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97" y="3687185"/>
            <a:ext cx="4533333" cy="29047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59781" y="2757055"/>
            <a:ext cx="789710" cy="5103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29422" y="1728216"/>
            <a:ext cx="101542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方便追踨：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設定追踨學者及相關引用文獻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取得全文：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授權的全文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49491" y="5541818"/>
            <a:ext cx="595745" cy="36021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8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Gate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018" y="2662238"/>
            <a:ext cx="6869963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7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9422" y="1728216"/>
            <a:ext cx="101542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科研人員的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LinkIN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分享研究成果、諮詢問題、找尋合作者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7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Research Gate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選擇研究人員類型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1837" y="3344201"/>
            <a:ext cx="3165222" cy="2968625"/>
          </a:xfrm>
          <a:prstGeom prst="rect">
            <a:avLst/>
          </a:prstGeom>
        </p:spPr>
      </p:pic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填寫個人簡歷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8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410" y="3283942"/>
            <a:ext cx="4022811" cy="2808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129422" y="1728216"/>
            <a:ext cx="10154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填寫個人簡歷及作品資料，自動查尋著作提供勾選。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9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Research Gate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738" y="2478088"/>
            <a:ext cx="8316487" cy="369411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20XX/9/4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簡報標題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altLang="zh-TW" smtClean="0"/>
              <a:pPr/>
              <a:t>9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9422" y="1728216"/>
            <a:ext cx="10154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首頁呈現追踨學者動態，便於掌握有興趣的著作，系統也會有所推薦。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9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872_TF89213316_Win32" id="{383ED126-3325-4608-AA12-8ABF5411E01A}" vid="{C35C8160-B903-4372-84AE-5953110B003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D7697-8E53-4EA8-8CBB-9C19575257BF}">
  <ds:schemaRefs>
    <ds:schemaRef ds:uri="71af3243-3dd4-4a8d-8c0d-dd76da1f02a5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tf89213316_win32</Template>
  <TotalTime>0</TotalTime>
  <Words>996</Words>
  <Application>Microsoft Office PowerPoint</Application>
  <PresentationFormat>寬螢幕</PresentationFormat>
  <Paragraphs>222</Paragraphs>
  <Slides>30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Avenir Next LT Pro</vt:lpstr>
      <vt:lpstr>Microsoft JhengHei UI</vt:lpstr>
      <vt:lpstr>微軟正黑體</vt:lpstr>
      <vt:lpstr>標楷體</vt:lpstr>
      <vt:lpstr>Arial</vt:lpstr>
      <vt:lpstr>Wingdings</vt:lpstr>
      <vt:lpstr>AccentBoxVTI</vt:lpstr>
      <vt:lpstr>提升您的學術曝光度</vt:lpstr>
      <vt:lpstr>大綱</vt:lpstr>
      <vt:lpstr>前言</vt:lpstr>
      <vt:lpstr>主題一 學術社群平台</vt:lpstr>
      <vt:lpstr>Google Scholar個人學術檔案</vt:lpstr>
      <vt:lpstr>Google Scholar個人學術檔案</vt:lpstr>
      <vt:lpstr>Research Gate</vt:lpstr>
      <vt:lpstr>Research Gate</vt:lpstr>
      <vt:lpstr>Research Gate</vt:lpstr>
      <vt:lpstr>Research Gate</vt:lpstr>
      <vt:lpstr>Research Gate</vt:lpstr>
      <vt:lpstr>主題二 學術社群平台 使用心得分享 特邀：會計系方郁惠老師</vt:lpstr>
      <vt:lpstr>主題三 學者個人學術檔案</vt:lpstr>
      <vt:lpstr>ORCID(Open Researcher and Contributor ID)</vt:lpstr>
      <vt:lpstr>教師歷程系統</vt:lpstr>
      <vt:lpstr>機構典藏系統</vt:lpstr>
      <vt:lpstr>Scopus作者檔案</vt:lpstr>
      <vt:lpstr>Scopus作者檔案</vt:lpstr>
      <vt:lpstr>Scopus作者檔案</vt:lpstr>
      <vt:lpstr>Google Scholar個人學術檔案</vt:lpstr>
      <vt:lpstr>Google Scholar個人學術檔案</vt:lpstr>
      <vt:lpstr>Google Scholar個人學術檔案</vt:lpstr>
      <vt:lpstr>publons</vt:lpstr>
      <vt:lpstr>主題四 還有什麼想說的</vt:lpstr>
      <vt:lpstr>被引用，從來不是件容易的事兒</vt:lpstr>
      <vt:lpstr>If I have seen further it is by standing on the shoulders of giants.</vt:lpstr>
      <vt:lpstr>尋求自己的研究夥伴</vt:lpstr>
      <vt:lpstr>提升學術曝光度管道</vt:lpstr>
      <vt:lpstr>總結</vt:lpstr>
      <vt:lpstr>感謝您耐心聆聽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2021-05-21T05:50:10Z</dcterms:created>
  <dcterms:modified xsi:type="dcterms:W3CDTF">2021-05-25T18:59:33Z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