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27"/>
  </p:notesMasterIdLst>
  <p:sldIdLst>
    <p:sldId id="256" r:id="rId3"/>
    <p:sldId id="257" r:id="rId4"/>
    <p:sldId id="345" r:id="rId5"/>
    <p:sldId id="348" r:id="rId6"/>
    <p:sldId id="351" r:id="rId7"/>
    <p:sldId id="349" r:id="rId8"/>
    <p:sldId id="372" r:id="rId9"/>
    <p:sldId id="352" r:id="rId10"/>
    <p:sldId id="373" r:id="rId11"/>
    <p:sldId id="376" r:id="rId12"/>
    <p:sldId id="353" r:id="rId13"/>
    <p:sldId id="350" r:id="rId14"/>
    <p:sldId id="355" r:id="rId15"/>
    <p:sldId id="357" r:id="rId16"/>
    <p:sldId id="356" r:id="rId17"/>
    <p:sldId id="367" r:id="rId18"/>
    <p:sldId id="359" r:id="rId19"/>
    <p:sldId id="374" r:id="rId20"/>
    <p:sldId id="368" r:id="rId21"/>
    <p:sldId id="370" r:id="rId22"/>
    <p:sldId id="364" r:id="rId23"/>
    <p:sldId id="365" r:id="rId24"/>
    <p:sldId id="375" r:id="rId25"/>
    <p:sldId id="371" r:id="rId26"/>
  </p:sldIdLst>
  <p:sldSz cx="9144000" cy="6858000" type="screen4x3"/>
  <p:notesSz cx="6858000" cy="9144000"/>
  <p:embeddedFontLst>
    <p:embeddedFont>
      <p:font typeface="SimSun" panose="02010600030101010101" pitchFamily="2" charset="-122"/>
      <p:regular r:id="rId28"/>
    </p:embeddedFont>
    <p:embeddedFont>
      <p:font typeface="微軟正黑體" panose="020B0604030504040204" pitchFamily="34" charset="-120"/>
      <p:regular r:id="rId29"/>
      <p:bold r:id="rId30"/>
    </p:embeddedFont>
    <p:embeddedFont>
      <p:font typeface="Amatic SC" panose="02020500000000000000" charset="0"/>
      <p:regular r:id="rId31"/>
      <p:bold r:id="rId32"/>
    </p:embeddedFont>
    <p:embeddedFont>
      <p:font typeface="Microsoft YaHei" panose="020B0503020204020204" pitchFamily="34" charset="-122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Merriweather" panose="02020500000000000000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預設章節" id="{55C63A94-02C7-41CE-AAC3-B096F7AEF123}">
          <p14:sldIdLst>
            <p14:sldId id="256"/>
            <p14:sldId id="257"/>
            <p14:sldId id="345"/>
            <p14:sldId id="348"/>
            <p14:sldId id="351"/>
            <p14:sldId id="349"/>
            <p14:sldId id="372"/>
            <p14:sldId id="352"/>
            <p14:sldId id="373"/>
            <p14:sldId id="376"/>
            <p14:sldId id="353"/>
            <p14:sldId id="350"/>
            <p14:sldId id="355"/>
            <p14:sldId id="357"/>
            <p14:sldId id="356"/>
            <p14:sldId id="367"/>
            <p14:sldId id="359"/>
            <p14:sldId id="374"/>
            <p14:sldId id="368"/>
            <p14:sldId id="370"/>
            <p14:sldId id="364"/>
            <p14:sldId id="365"/>
            <p14:sldId id="375"/>
            <p14:sldId id="3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D37D75-BDFF-4D49-A390-790AC0D94173}">
  <a:tblStyle styleId="{74D37D75-BDFF-4D49-A390-790AC0D94173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30" autoAdjust="0"/>
  </p:normalViewPr>
  <p:slideViewPr>
    <p:cSldViewPr>
      <p:cViewPr varScale="1">
        <p:scale>
          <a:sx n="102" d="100"/>
          <a:sy n="102" d="100"/>
        </p:scale>
        <p:origin x="18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29A3E6-CBC5-4EC6-8577-5D3685FD0DE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DE60CBC-6664-4171-9D66-CCC26DD12E0D}">
      <dgm:prSet phldrT="[文字]"/>
      <dgm:spPr/>
      <dgm:t>
        <a:bodyPr/>
        <a:lstStyle/>
        <a:p>
          <a:r>
            <a:rPr lang="zh-TW" altLang="en-US" dirty="0" smtClean="0"/>
            <a:t>平台</a:t>
          </a:r>
          <a:endParaRPr lang="zh-TW" altLang="en-US" dirty="0"/>
        </a:p>
      </dgm:t>
    </dgm:pt>
    <dgm:pt modelId="{BAFA0EF1-761A-4B19-9239-C509AD379DA6}" type="parTrans" cxnId="{E8DDD9E5-BC66-44B5-A962-65B4564101BF}">
      <dgm:prSet/>
      <dgm:spPr/>
      <dgm:t>
        <a:bodyPr/>
        <a:lstStyle/>
        <a:p>
          <a:endParaRPr lang="zh-TW" altLang="en-US"/>
        </a:p>
      </dgm:t>
    </dgm:pt>
    <dgm:pt modelId="{37208419-1ADB-44A2-9FC2-0CFA690F079C}" type="sibTrans" cxnId="{E8DDD9E5-BC66-44B5-A962-65B4564101BF}">
      <dgm:prSet/>
      <dgm:spPr/>
      <dgm:t>
        <a:bodyPr/>
        <a:lstStyle/>
        <a:p>
          <a:endParaRPr lang="zh-TW" altLang="en-US"/>
        </a:p>
      </dgm:t>
    </dgm:pt>
    <dgm:pt modelId="{064B8F97-C8D7-4186-ABED-091DF7690B0D}">
      <dgm:prSet phldrT="[文字]"/>
      <dgm:spPr/>
      <dgm:t>
        <a:bodyPr/>
        <a:lstStyle/>
        <a:p>
          <a:r>
            <a:rPr lang="en-US" altLang="zh-TW" dirty="0" smtClean="0"/>
            <a:t>ProQuest</a:t>
          </a:r>
          <a:endParaRPr lang="zh-TW" altLang="en-US" dirty="0"/>
        </a:p>
      </dgm:t>
    </dgm:pt>
    <dgm:pt modelId="{1A45E53D-91DA-4B95-8B2C-A0803F8AE796}" type="parTrans" cxnId="{77C9106F-DD06-48A6-9C36-091FE82DCAFB}">
      <dgm:prSet/>
      <dgm:spPr/>
      <dgm:t>
        <a:bodyPr/>
        <a:lstStyle/>
        <a:p>
          <a:endParaRPr lang="zh-TW" altLang="en-US"/>
        </a:p>
      </dgm:t>
    </dgm:pt>
    <dgm:pt modelId="{285F387B-D884-4DEA-AFB2-96AE026860D1}" type="sibTrans" cxnId="{77C9106F-DD06-48A6-9C36-091FE82DCAFB}">
      <dgm:prSet/>
      <dgm:spPr/>
      <dgm:t>
        <a:bodyPr/>
        <a:lstStyle/>
        <a:p>
          <a:endParaRPr lang="zh-TW" altLang="en-US"/>
        </a:p>
      </dgm:t>
    </dgm:pt>
    <dgm:pt modelId="{CCD3F331-9329-486C-8144-5B44E5B25E2C}">
      <dgm:prSet phldrT="[文字]"/>
      <dgm:spPr/>
      <dgm:t>
        <a:bodyPr/>
        <a:lstStyle/>
        <a:p>
          <a:r>
            <a:rPr lang="en-US" altLang="zh-TW" dirty="0" smtClean="0"/>
            <a:t>EBSCO</a:t>
          </a:r>
          <a:endParaRPr lang="zh-TW" altLang="en-US" dirty="0"/>
        </a:p>
      </dgm:t>
    </dgm:pt>
    <dgm:pt modelId="{40235182-80C5-4CA9-8BA9-406399E8CE08}" type="parTrans" cxnId="{A95BBA55-C8F5-4EDE-8E6E-61B2AB9F4BA1}">
      <dgm:prSet/>
      <dgm:spPr/>
      <dgm:t>
        <a:bodyPr/>
        <a:lstStyle/>
        <a:p>
          <a:endParaRPr lang="zh-TW" altLang="en-US"/>
        </a:p>
      </dgm:t>
    </dgm:pt>
    <dgm:pt modelId="{E183B139-9211-4CCB-A1BA-40CF893D9CE2}" type="sibTrans" cxnId="{A95BBA55-C8F5-4EDE-8E6E-61B2AB9F4BA1}">
      <dgm:prSet/>
      <dgm:spPr/>
      <dgm:t>
        <a:bodyPr/>
        <a:lstStyle/>
        <a:p>
          <a:endParaRPr lang="zh-TW" altLang="en-US"/>
        </a:p>
      </dgm:t>
    </dgm:pt>
    <dgm:pt modelId="{5CAF3B52-C6B9-4C39-8577-46449085C6B9}">
      <dgm:prSet phldrT="[文字]"/>
      <dgm:spPr/>
      <dgm:t>
        <a:bodyPr/>
        <a:lstStyle/>
        <a:p>
          <a:r>
            <a:rPr lang="zh-TW" altLang="en-US" dirty="0" smtClean="0"/>
            <a:t>期刊雜誌</a:t>
          </a:r>
          <a:endParaRPr lang="zh-TW" altLang="en-US" dirty="0"/>
        </a:p>
      </dgm:t>
    </dgm:pt>
    <dgm:pt modelId="{9B7E5DFD-C50E-45DD-9805-75DBCA851F7A}" type="parTrans" cxnId="{0EDA6DE2-2CB8-453A-A21E-05AD96B9CE73}">
      <dgm:prSet/>
      <dgm:spPr/>
      <dgm:t>
        <a:bodyPr/>
        <a:lstStyle/>
        <a:p>
          <a:endParaRPr lang="zh-TW" altLang="en-US"/>
        </a:p>
      </dgm:t>
    </dgm:pt>
    <dgm:pt modelId="{D59CF08F-CC46-4AAA-BFCD-22838B256825}" type="sibTrans" cxnId="{0EDA6DE2-2CB8-453A-A21E-05AD96B9CE73}">
      <dgm:prSet/>
      <dgm:spPr/>
      <dgm:t>
        <a:bodyPr/>
        <a:lstStyle/>
        <a:p>
          <a:endParaRPr lang="zh-TW" altLang="en-US"/>
        </a:p>
      </dgm:t>
    </dgm:pt>
    <dgm:pt modelId="{D588271E-56FE-41A7-B7C3-2DF7DFA16740}">
      <dgm:prSet phldrT="[文字]"/>
      <dgm:spPr/>
      <dgm:t>
        <a:bodyPr/>
        <a:lstStyle/>
        <a:p>
          <a:r>
            <a:rPr lang="zh-TW" altLang="en-US" dirty="0" smtClean="0"/>
            <a:t>華藝線上圖書館</a:t>
          </a:r>
          <a:endParaRPr lang="zh-TW" altLang="en-US" dirty="0"/>
        </a:p>
      </dgm:t>
    </dgm:pt>
    <dgm:pt modelId="{B9403305-1179-4563-8DCB-F4E25F50733F}" type="parTrans" cxnId="{7E182C3C-E627-4628-9C10-DCC1971A713D}">
      <dgm:prSet/>
      <dgm:spPr/>
      <dgm:t>
        <a:bodyPr/>
        <a:lstStyle/>
        <a:p>
          <a:endParaRPr lang="zh-TW" altLang="en-US"/>
        </a:p>
      </dgm:t>
    </dgm:pt>
    <dgm:pt modelId="{BF8804A5-C2E0-4918-BE6D-B80C6409315E}" type="sibTrans" cxnId="{7E182C3C-E627-4628-9C10-DCC1971A713D}">
      <dgm:prSet/>
      <dgm:spPr/>
      <dgm:t>
        <a:bodyPr/>
        <a:lstStyle/>
        <a:p>
          <a:endParaRPr lang="zh-TW" altLang="en-US"/>
        </a:p>
      </dgm:t>
    </dgm:pt>
    <dgm:pt modelId="{D4D1A98D-ABDD-4512-99DE-A0A69F05F67A}">
      <dgm:prSet phldrT="[文字]"/>
      <dgm:spPr/>
      <dgm:t>
        <a:bodyPr/>
        <a:lstStyle/>
        <a:p>
          <a:r>
            <a:rPr lang="zh-TW" altLang="en-US" dirty="0" smtClean="0"/>
            <a:t>台灣期刊論文索引系統</a:t>
          </a:r>
          <a:endParaRPr lang="zh-TW" altLang="en-US" dirty="0"/>
        </a:p>
      </dgm:t>
    </dgm:pt>
    <dgm:pt modelId="{690BD9C1-165D-4BF4-AC2B-308EF3AA25EB}" type="parTrans" cxnId="{DDF3CDA3-1266-468C-B9D4-95A5CFC7F2A8}">
      <dgm:prSet/>
      <dgm:spPr/>
      <dgm:t>
        <a:bodyPr/>
        <a:lstStyle/>
        <a:p>
          <a:endParaRPr lang="zh-TW" altLang="en-US"/>
        </a:p>
      </dgm:t>
    </dgm:pt>
    <dgm:pt modelId="{73F6D646-BAAF-47B6-8AB8-707CFB09B3CA}" type="sibTrans" cxnId="{DDF3CDA3-1266-468C-B9D4-95A5CFC7F2A8}">
      <dgm:prSet/>
      <dgm:spPr/>
      <dgm:t>
        <a:bodyPr/>
        <a:lstStyle/>
        <a:p>
          <a:endParaRPr lang="zh-TW" altLang="en-US"/>
        </a:p>
      </dgm:t>
    </dgm:pt>
    <dgm:pt modelId="{03DA4475-DD73-4AC6-8007-83806B933F52}">
      <dgm:prSet phldrT="[文字]"/>
      <dgm:spPr/>
      <dgm:t>
        <a:bodyPr/>
        <a:lstStyle/>
        <a:p>
          <a:r>
            <a:rPr lang="zh-TW" altLang="en-US" dirty="0" smtClean="0"/>
            <a:t>學位論文</a:t>
          </a:r>
          <a:endParaRPr lang="zh-TW" altLang="en-US" dirty="0"/>
        </a:p>
      </dgm:t>
    </dgm:pt>
    <dgm:pt modelId="{5CFF8784-8DE6-444F-850B-6C05AE71E36E}" type="parTrans" cxnId="{043FB12C-DCA2-4CE9-A2C3-661EAEBB1620}">
      <dgm:prSet/>
      <dgm:spPr/>
      <dgm:t>
        <a:bodyPr/>
        <a:lstStyle/>
        <a:p>
          <a:endParaRPr lang="zh-TW" altLang="en-US"/>
        </a:p>
      </dgm:t>
    </dgm:pt>
    <dgm:pt modelId="{AC876F92-3845-404D-9911-0AA2F67F62D8}" type="sibTrans" cxnId="{043FB12C-DCA2-4CE9-A2C3-661EAEBB1620}">
      <dgm:prSet/>
      <dgm:spPr/>
      <dgm:t>
        <a:bodyPr/>
        <a:lstStyle/>
        <a:p>
          <a:endParaRPr lang="zh-TW" altLang="en-US"/>
        </a:p>
      </dgm:t>
    </dgm:pt>
    <dgm:pt modelId="{96A2F7B6-FB59-457F-99DF-AAC84C6E8A26}">
      <dgm:prSet phldrT="[文字]"/>
      <dgm:spPr/>
      <dgm:t>
        <a:bodyPr/>
        <a:lstStyle/>
        <a:p>
          <a:r>
            <a:rPr lang="zh-TW" altLang="en-US" baseline="0" dirty="0" smtClean="0">
              <a:latin typeface="Times New Roman" panose="02020603050405020304" pitchFamily="18" charset="0"/>
              <a:ea typeface="微軟正黑體" panose="020B0604030504040204" pitchFamily="34" charset="-120"/>
            </a:rPr>
            <a:t>淡江大學電子學位論文服務</a:t>
          </a:r>
          <a:r>
            <a:rPr lang="en-US" altLang="zh-TW" baseline="0" dirty="0" smtClean="0">
              <a:latin typeface="Times New Roman" panose="02020603050405020304" pitchFamily="18" charset="0"/>
              <a:ea typeface="微軟正黑體" panose="020B0604030504040204" pitchFamily="34" charset="-120"/>
            </a:rPr>
            <a:t>(EDTS)</a:t>
          </a:r>
          <a:endParaRPr lang="zh-TW" altLang="en-US" dirty="0"/>
        </a:p>
      </dgm:t>
    </dgm:pt>
    <dgm:pt modelId="{07FDF83B-5A19-43F0-8FA0-4002B2FF70F9}" type="parTrans" cxnId="{40BBCA95-F49A-4805-B00E-1A7874463925}">
      <dgm:prSet/>
      <dgm:spPr/>
      <dgm:t>
        <a:bodyPr/>
        <a:lstStyle/>
        <a:p>
          <a:endParaRPr lang="zh-TW" altLang="en-US"/>
        </a:p>
      </dgm:t>
    </dgm:pt>
    <dgm:pt modelId="{45F3BA2D-25EA-4E76-9C5A-2E61A84BA6E6}" type="sibTrans" cxnId="{40BBCA95-F49A-4805-B00E-1A7874463925}">
      <dgm:prSet/>
      <dgm:spPr/>
      <dgm:t>
        <a:bodyPr/>
        <a:lstStyle/>
        <a:p>
          <a:endParaRPr lang="zh-TW" altLang="en-US"/>
        </a:p>
      </dgm:t>
    </dgm:pt>
    <dgm:pt modelId="{777B7165-79A7-4DB0-9326-5703DA863AA3}">
      <dgm:prSet phldrT="[文字]"/>
      <dgm:spPr/>
      <dgm:t>
        <a:bodyPr/>
        <a:lstStyle/>
        <a:p>
          <a:r>
            <a:rPr lang="en-US" altLang="zh-TW" dirty="0" smtClean="0"/>
            <a:t>Scopus</a:t>
          </a:r>
          <a:endParaRPr lang="zh-TW" altLang="en-US" dirty="0"/>
        </a:p>
      </dgm:t>
    </dgm:pt>
    <dgm:pt modelId="{4D4875BE-E0DE-4E54-9317-5CE003F47DB8}" type="parTrans" cxnId="{EB4678D8-5C96-4E62-82B4-B5C5082C11CE}">
      <dgm:prSet/>
      <dgm:spPr/>
      <dgm:t>
        <a:bodyPr/>
        <a:lstStyle/>
        <a:p>
          <a:endParaRPr lang="zh-TW" altLang="en-US"/>
        </a:p>
      </dgm:t>
    </dgm:pt>
    <dgm:pt modelId="{1BC8B99D-9BF4-4A06-99B4-6CF73E2227AB}" type="sibTrans" cxnId="{EB4678D8-5C96-4E62-82B4-B5C5082C11CE}">
      <dgm:prSet/>
      <dgm:spPr/>
      <dgm:t>
        <a:bodyPr/>
        <a:lstStyle/>
        <a:p>
          <a:endParaRPr lang="zh-TW" altLang="en-US"/>
        </a:p>
      </dgm:t>
    </dgm:pt>
    <dgm:pt modelId="{81578595-5287-48F0-A35F-F35003820422}">
      <dgm:prSet phldrT="[文字]"/>
      <dgm:spPr/>
      <dgm:t>
        <a:bodyPr/>
        <a:lstStyle/>
        <a:p>
          <a:r>
            <a:rPr lang="zh-TW" altLang="en-US" dirty="0" smtClean="0"/>
            <a:t>中國期刊全文數據庫</a:t>
          </a:r>
          <a:r>
            <a:rPr lang="en-US" altLang="zh-TW" dirty="0" smtClean="0"/>
            <a:t>(CNKI)</a:t>
          </a:r>
          <a:endParaRPr lang="zh-TW" altLang="en-US" dirty="0"/>
        </a:p>
      </dgm:t>
    </dgm:pt>
    <dgm:pt modelId="{CB2738CB-E48E-4E72-8953-87F6C2699935}" type="parTrans" cxnId="{B37FF5CA-2F5D-4C04-8040-1F29E868D5BD}">
      <dgm:prSet/>
      <dgm:spPr/>
      <dgm:t>
        <a:bodyPr/>
        <a:lstStyle/>
        <a:p>
          <a:endParaRPr lang="zh-TW" altLang="en-US"/>
        </a:p>
      </dgm:t>
    </dgm:pt>
    <dgm:pt modelId="{DA590FA0-6FA2-46F3-AC16-9CA41A43FD7F}" type="sibTrans" cxnId="{B37FF5CA-2F5D-4C04-8040-1F29E868D5BD}">
      <dgm:prSet/>
      <dgm:spPr/>
      <dgm:t>
        <a:bodyPr/>
        <a:lstStyle/>
        <a:p>
          <a:endParaRPr lang="zh-TW" altLang="en-US"/>
        </a:p>
      </dgm:t>
    </dgm:pt>
    <dgm:pt modelId="{0D006495-B332-4C2A-B31E-34208E509A03}">
      <dgm:prSet/>
      <dgm:spPr/>
      <dgm:t>
        <a:bodyPr/>
        <a:lstStyle/>
        <a:p>
          <a:r>
            <a:rPr lang="zh-TW" altLang="en-US" baseline="0" smtClean="0">
              <a:latin typeface="Times New Roman" panose="02020603050405020304" pitchFamily="18" charset="0"/>
              <a:ea typeface="微軟正黑體" panose="020B0604030504040204" pitchFamily="34" charset="-120"/>
            </a:rPr>
            <a:t>臺灣博碩士論文知識加值系統</a:t>
          </a:r>
          <a:endParaRPr lang="zh-TW" altLang="en-US" baseline="0" dirty="0">
            <a:latin typeface="Times New Roman" panose="02020603050405020304" pitchFamily="18" charset="0"/>
            <a:ea typeface="微軟正黑體" panose="020B0604030504040204" pitchFamily="34" charset="-120"/>
          </a:endParaRPr>
        </a:p>
      </dgm:t>
    </dgm:pt>
    <dgm:pt modelId="{0D909802-E533-4734-A4E6-226046D947D0}" type="parTrans" cxnId="{D0085ACD-0427-4B59-ADDB-FEDD8CBD1863}">
      <dgm:prSet/>
      <dgm:spPr/>
      <dgm:t>
        <a:bodyPr/>
        <a:lstStyle/>
        <a:p>
          <a:endParaRPr lang="zh-TW" altLang="en-US"/>
        </a:p>
      </dgm:t>
    </dgm:pt>
    <dgm:pt modelId="{E758C3B5-D7AC-43F7-8577-9A0D73A02B62}" type="sibTrans" cxnId="{D0085ACD-0427-4B59-ADDB-FEDD8CBD1863}">
      <dgm:prSet/>
      <dgm:spPr/>
      <dgm:t>
        <a:bodyPr/>
        <a:lstStyle/>
        <a:p>
          <a:endParaRPr lang="zh-TW" altLang="en-US"/>
        </a:p>
      </dgm:t>
    </dgm:pt>
    <dgm:pt modelId="{C13C6C0C-AC7B-43CB-B5E8-E02ECC40E4D2}">
      <dgm:prSet/>
      <dgm:spPr/>
      <dgm:t>
        <a:bodyPr/>
        <a:lstStyle/>
        <a:p>
          <a:r>
            <a:rPr lang="zh-TW" altLang="en-US" baseline="0" smtClean="0">
              <a:latin typeface="Times New Roman" panose="02020603050405020304" pitchFamily="18" charset="0"/>
              <a:ea typeface="微軟正黑體" panose="020B0604030504040204" pitchFamily="34" charset="-120"/>
            </a:rPr>
            <a:t>華藝線上圖書館</a:t>
          </a:r>
          <a:endParaRPr lang="zh-TW" altLang="en-US" baseline="0" dirty="0">
            <a:latin typeface="Times New Roman" panose="02020603050405020304" pitchFamily="18" charset="0"/>
            <a:ea typeface="微軟正黑體" panose="020B0604030504040204" pitchFamily="34" charset="-120"/>
          </a:endParaRPr>
        </a:p>
      </dgm:t>
    </dgm:pt>
    <dgm:pt modelId="{BAC3811B-0C52-4E37-80A7-D24D2765AC26}" type="parTrans" cxnId="{30091663-B2FA-4A0E-A5A0-B03DBD3715AC}">
      <dgm:prSet/>
      <dgm:spPr/>
      <dgm:t>
        <a:bodyPr/>
        <a:lstStyle/>
        <a:p>
          <a:endParaRPr lang="zh-TW" altLang="en-US"/>
        </a:p>
      </dgm:t>
    </dgm:pt>
    <dgm:pt modelId="{0D4055AC-AEDF-42D3-AFC4-0EA661D1182B}" type="sibTrans" cxnId="{30091663-B2FA-4A0E-A5A0-B03DBD3715AC}">
      <dgm:prSet/>
      <dgm:spPr/>
      <dgm:t>
        <a:bodyPr/>
        <a:lstStyle/>
        <a:p>
          <a:endParaRPr lang="zh-TW" altLang="en-US"/>
        </a:p>
      </dgm:t>
    </dgm:pt>
    <dgm:pt modelId="{1FDC1D93-CE04-48E5-B126-22D807FF4221}">
      <dgm:prSet/>
      <dgm:spPr/>
      <dgm:t>
        <a:bodyPr/>
        <a:lstStyle/>
        <a:p>
          <a:r>
            <a:rPr lang="zh-TW" altLang="en-US" baseline="0" smtClean="0">
              <a:latin typeface="Times New Roman" panose="02020603050405020304" pitchFamily="18" charset="0"/>
              <a:ea typeface="微軟正黑體" panose="020B0604030504040204" pitchFamily="34" charset="-120"/>
            </a:rPr>
            <a:t>中國學位論文全文數據庫</a:t>
          </a:r>
          <a:endParaRPr lang="zh-TW" altLang="en-US" baseline="0" dirty="0">
            <a:latin typeface="Times New Roman" panose="02020603050405020304" pitchFamily="18" charset="0"/>
            <a:ea typeface="微軟正黑體" panose="020B0604030504040204" pitchFamily="34" charset="-120"/>
          </a:endParaRPr>
        </a:p>
      </dgm:t>
    </dgm:pt>
    <dgm:pt modelId="{7D72FF29-0271-41FB-8DD7-823DD6FF6E55}" type="parTrans" cxnId="{4074012B-6659-4161-AB31-F9C7122BE32B}">
      <dgm:prSet/>
      <dgm:spPr/>
      <dgm:t>
        <a:bodyPr/>
        <a:lstStyle/>
        <a:p>
          <a:endParaRPr lang="zh-TW" altLang="en-US"/>
        </a:p>
      </dgm:t>
    </dgm:pt>
    <dgm:pt modelId="{3FE7B512-C3C1-46F2-B452-0A15F53C2D7A}" type="sibTrans" cxnId="{4074012B-6659-4161-AB31-F9C7122BE32B}">
      <dgm:prSet/>
      <dgm:spPr/>
      <dgm:t>
        <a:bodyPr/>
        <a:lstStyle/>
        <a:p>
          <a:endParaRPr lang="zh-TW" altLang="en-US"/>
        </a:p>
      </dgm:t>
    </dgm:pt>
    <dgm:pt modelId="{E0E7FAD7-DA59-47B0-AE12-0FA53303052C}">
      <dgm:prSet/>
      <dgm:spPr/>
      <dgm:t>
        <a:bodyPr/>
        <a:lstStyle/>
        <a:p>
          <a:r>
            <a:rPr lang="en-US" altLang="zh-TW" baseline="0" smtClean="0">
              <a:latin typeface="Times New Roman" panose="02020603050405020304" pitchFamily="18" charset="0"/>
              <a:ea typeface="微軟正黑體" panose="020B0604030504040204" pitchFamily="34" charset="-120"/>
            </a:rPr>
            <a:t>ProQuest Dissertations and Theses(PQDT)</a:t>
          </a:r>
          <a:endParaRPr lang="zh-TW" altLang="en-US" baseline="0" dirty="0">
            <a:latin typeface="Times New Roman" panose="02020603050405020304" pitchFamily="18" charset="0"/>
            <a:ea typeface="微軟正黑體" panose="020B0604030504040204" pitchFamily="34" charset="-120"/>
          </a:endParaRPr>
        </a:p>
      </dgm:t>
    </dgm:pt>
    <dgm:pt modelId="{C57AF5E9-5DA4-44DC-BF81-E396C38F1D34}" type="parTrans" cxnId="{C9501EC9-C365-47E3-AF2F-019BDD3B5699}">
      <dgm:prSet/>
      <dgm:spPr/>
      <dgm:t>
        <a:bodyPr/>
        <a:lstStyle/>
        <a:p>
          <a:endParaRPr lang="zh-TW" altLang="en-US"/>
        </a:p>
      </dgm:t>
    </dgm:pt>
    <dgm:pt modelId="{859A72C2-234B-41C4-896F-1471F3E9F0F9}" type="sibTrans" cxnId="{C9501EC9-C365-47E3-AF2F-019BDD3B5699}">
      <dgm:prSet/>
      <dgm:spPr/>
      <dgm:t>
        <a:bodyPr/>
        <a:lstStyle/>
        <a:p>
          <a:endParaRPr lang="zh-TW" altLang="en-US"/>
        </a:p>
      </dgm:t>
    </dgm:pt>
    <dgm:pt modelId="{1DDDAA3B-940C-4464-AD55-74AF989C3E1B}">
      <dgm:prSet/>
      <dgm:spPr/>
      <dgm:t>
        <a:bodyPr/>
        <a:lstStyle/>
        <a:p>
          <a:r>
            <a:rPr lang="en-US" altLang="zh-TW" baseline="0" smtClean="0">
              <a:latin typeface="Times New Roman" panose="02020603050405020304" pitchFamily="18" charset="0"/>
              <a:ea typeface="微軟正黑體" panose="020B0604030504040204" pitchFamily="34" charset="-120"/>
            </a:rPr>
            <a:t>PQDT/</a:t>
          </a:r>
          <a:r>
            <a:rPr lang="zh-TW" altLang="en-US" baseline="0" smtClean="0">
              <a:latin typeface="Times New Roman" panose="02020603050405020304" pitchFamily="18" charset="0"/>
              <a:ea typeface="微軟正黑體" panose="020B0604030504040204" pitchFamily="34" charset="-120"/>
            </a:rPr>
            <a:t>數位化論文典藏聯盟</a:t>
          </a:r>
          <a:r>
            <a:rPr lang="en-US" altLang="zh-TW" baseline="0" smtClean="0">
              <a:latin typeface="Times New Roman" panose="02020603050405020304" pitchFamily="18" charset="0"/>
              <a:ea typeface="微軟正黑體" panose="020B0604030504040204" pitchFamily="34" charset="-120"/>
            </a:rPr>
            <a:t>(DDC)</a:t>
          </a:r>
          <a:endParaRPr lang="zh-TW" altLang="en-US" baseline="0" dirty="0">
            <a:latin typeface="Times New Roman" panose="02020603050405020304" pitchFamily="18" charset="0"/>
            <a:ea typeface="微軟正黑體" panose="020B0604030504040204" pitchFamily="34" charset="-120"/>
          </a:endParaRPr>
        </a:p>
      </dgm:t>
    </dgm:pt>
    <dgm:pt modelId="{84A45A36-9EFD-4F19-831E-8F215B011BF1}" type="parTrans" cxnId="{D2F1FF9B-5A6B-4571-84F9-84F7AF79DACA}">
      <dgm:prSet/>
      <dgm:spPr/>
      <dgm:t>
        <a:bodyPr/>
        <a:lstStyle/>
        <a:p>
          <a:endParaRPr lang="zh-TW" altLang="en-US"/>
        </a:p>
      </dgm:t>
    </dgm:pt>
    <dgm:pt modelId="{BCE331A2-9415-49D2-8C81-934A77162B0B}" type="sibTrans" cxnId="{D2F1FF9B-5A6B-4571-84F9-84F7AF79DACA}">
      <dgm:prSet/>
      <dgm:spPr/>
      <dgm:t>
        <a:bodyPr/>
        <a:lstStyle/>
        <a:p>
          <a:endParaRPr lang="zh-TW" altLang="en-US"/>
        </a:p>
      </dgm:t>
    </dgm:pt>
    <dgm:pt modelId="{9F1F0E3A-0A83-4527-9DB1-6C12232EBC44}">
      <dgm:prSet/>
      <dgm:spPr/>
      <dgm:t>
        <a:bodyPr/>
        <a:lstStyle/>
        <a:p>
          <a:r>
            <a:rPr lang="en-US" altLang="zh-TW" baseline="0" dirty="0" smtClean="0">
              <a:latin typeface="Times New Roman" panose="02020603050405020304" pitchFamily="18" charset="0"/>
              <a:ea typeface="微軟正黑體" panose="020B0604030504040204" pitchFamily="34" charset="-120"/>
            </a:rPr>
            <a:t>Networked Digital Library of Theses and Dissertations(NDLTD)</a:t>
          </a:r>
          <a:endParaRPr lang="zh-TW" altLang="en-US" baseline="0" dirty="0">
            <a:latin typeface="Times New Roman" panose="02020603050405020304" pitchFamily="18" charset="0"/>
            <a:ea typeface="微軟正黑體" panose="020B0604030504040204" pitchFamily="34" charset="-120"/>
          </a:endParaRPr>
        </a:p>
      </dgm:t>
    </dgm:pt>
    <dgm:pt modelId="{42A77FC5-7FB0-45B2-8438-C64EEE7769A1}" type="parTrans" cxnId="{E01E9795-3970-4DE9-B01E-1B11653928F5}">
      <dgm:prSet/>
      <dgm:spPr/>
      <dgm:t>
        <a:bodyPr/>
        <a:lstStyle/>
        <a:p>
          <a:endParaRPr lang="zh-TW" altLang="en-US"/>
        </a:p>
      </dgm:t>
    </dgm:pt>
    <dgm:pt modelId="{8F3F0A6F-9FF1-4597-ADA3-A9E102843D50}" type="sibTrans" cxnId="{E01E9795-3970-4DE9-B01E-1B11653928F5}">
      <dgm:prSet/>
      <dgm:spPr/>
      <dgm:t>
        <a:bodyPr/>
        <a:lstStyle/>
        <a:p>
          <a:endParaRPr lang="zh-TW" altLang="en-US"/>
        </a:p>
      </dgm:t>
    </dgm:pt>
    <dgm:pt modelId="{9B083212-C4FD-4C9F-9D22-E8735F198C16}">
      <dgm:prSet phldrT="[文字]"/>
      <dgm:spPr/>
      <dgm:t>
        <a:bodyPr/>
        <a:lstStyle/>
        <a:p>
          <a:r>
            <a:rPr lang="en-US" altLang="zh-TW" dirty="0" smtClean="0"/>
            <a:t>Acer Walking</a:t>
          </a:r>
          <a:endParaRPr lang="zh-TW" altLang="en-US" dirty="0"/>
        </a:p>
      </dgm:t>
    </dgm:pt>
    <dgm:pt modelId="{47C3DB6C-67F5-4995-AB35-5E1A22DEA931}" type="parTrans" cxnId="{070A7F75-7FE5-4024-BF28-8A0DAF3C3C64}">
      <dgm:prSet/>
      <dgm:spPr/>
      <dgm:t>
        <a:bodyPr/>
        <a:lstStyle/>
        <a:p>
          <a:endParaRPr lang="zh-TW" altLang="en-US"/>
        </a:p>
      </dgm:t>
    </dgm:pt>
    <dgm:pt modelId="{C7AAB542-9957-4439-BB4E-F9F285DDD5FD}" type="sibTrans" cxnId="{070A7F75-7FE5-4024-BF28-8A0DAF3C3C64}">
      <dgm:prSet/>
      <dgm:spPr/>
      <dgm:t>
        <a:bodyPr/>
        <a:lstStyle/>
        <a:p>
          <a:endParaRPr lang="zh-TW" altLang="en-US"/>
        </a:p>
      </dgm:t>
    </dgm:pt>
    <dgm:pt modelId="{8BEF590B-9B31-4A09-BDC3-8475CC68CE32}">
      <dgm:prSet phldrT="[文字]"/>
      <dgm:spPr/>
      <dgm:t>
        <a:bodyPr/>
        <a:lstStyle/>
        <a:p>
          <a:r>
            <a:rPr lang="zh-TW" altLang="en-US" dirty="0" smtClean="0"/>
            <a:t>天下雜誌群知識庫</a:t>
          </a:r>
          <a:endParaRPr lang="zh-TW" altLang="en-US" dirty="0"/>
        </a:p>
      </dgm:t>
    </dgm:pt>
    <dgm:pt modelId="{343E7A70-DDC1-449E-856D-9DD17D512AFC}" type="parTrans" cxnId="{7DE5591C-4300-4864-ADC2-46246D3C4A9D}">
      <dgm:prSet/>
      <dgm:spPr/>
      <dgm:t>
        <a:bodyPr/>
        <a:lstStyle/>
        <a:p>
          <a:endParaRPr lang="zh-TW" altLang="en-US"/>
        </a:p>
      </dgm:t>
    </dgm:pt>
    <dgm:pt modelId="{A6376CCB-150C-456A-8C36-34498A251388}" type="sibTrans" cxnId="{7DE5591C-4300-4864-ADC2-46246D3C4A9D}">
      <dgm:prSet/>
      <dgm:spPr/>
      <dgm:t>
        <a:bodyPr/>
        <a:lstStyle/>
        <a:p>
          <a:endParaRPr lang="zh-TW" altLang="en-US"/>
        </a:p>
      </dgm:t>
    </dgm:pt>
    <dgm:pt modelId="{920F94A7-EA30-4863-9F61-20F12B61DB57}" type="pres">
      <dgm:prSet presAssocID="{9E29A3E6-CBC5-4EC6-8577-5D3685FD0D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75E38F1-2041-4817-9AFC-645010BE31B0}" type="pres">
      <dgm:prSet presAssocID="{BDE60CBC-6664-4171-9D66-CCC26DD12E0D}" presName="parentLin" presStyleCnt="0"/>
      <dgm:spPr/>
    </dgm:pt>
    <dgm:pt modelId="{E775ADF4-E514-41B9-8B35-5158E222BDC6}" type="pres">
      <dgm:prSet presAssocID="{BDE60CBC-6664-4171-9D66-CCC26DD12E0D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73900F45-5C7C-48EB-A11D-E7EEEB053AFA}" type="pres">
      <dgm:prSet presAssocID="{BDE60CBC-6664-4171-9D66-CCC26DD12E0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AD9D28-17FE-4280-9CD8-1662A9353C28}" type="pres">
      <dgm:prSet presAssocID="{BDE60CBC-6664-4171-9D66-CCC26DD12E0D}" presName="negativeSpace" presStyleCnt="0"/>
      <dgm:spPr/>
    </dgm:pt>
    <dgm:pt modelId="{2AB7BEC5-3EB3-46A4-B46C-BD3DFC8E7CD8}" type="pres">
      <dgm:prSet presAssocID="{BDE60CBC-6664-4171-9D66-CCC26DD12E0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4AB673-3A5C-4668-B712-8430690BD873}" type="pres">
      <dgm:prSet presAssocID="{37208419-1ADB-44A2-9FC2-0CFA690F079C}" presName="spaceBetweenRectangles" presStyleCnt="0"/>
      <dgm:spPr/>
    </dgm:pt>
    <dgm:pt modelId="{814F0B52-4E23-45C0-B7B0-845ACFFF5FDB}" type="pres">
      <dgm:prSet presAssocID="{5CAF3B52-C6B9-4C39-8577-46449085C6B9}" presName="parentLin" presStyleCnt="0"/>
      <dgm:spPr/>
    </dgm:pt>
    <dgm:pt modelId="{2BFF9FF3-488B-4DA3-B154-4610161D1E4F}" type="pres">
      <dgm:prSet presAssocID="{5CAF3B52-C6B9-4C39-8577-46449085C6B9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17509473-3902-42EF-9384-50C8CFAC28BF}" type="pres">
      <dgm:prSet presAssocID="{5CAF3B52-C6B9-4C39-8577-46449085C6B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08E502-89E2-4935-B406-41C326EACB62}" type="pres">
      <dgm:prSet presAssocID="{5CAF3B52-C6B9-4C39-8577-46449085C6B9}" presName="negativeSpace" presStyleCnt="0"/>
      <dgm:spPr/>
    </dgm:pt>
    <dgm:pt modelId="{013E3F99-CC17-4FE5-8748-CCE0483E91BF}" type="pres">
      <dgm:prSet presAssocID="{5CAF3B52-C6B9-4C39-8577-46449085C6B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AEC699-1241-4484-B694-E29299CA502C}" type="pres">
      <dgm:prSet presAssocID="{D59CF08F-CC46-4AAA-BFCD-22838B256825}" presName="spaceBetweenRectangles" presStyleCnt="0"/>
      <dgm:spPr/>
    </dgm:pt>
    <dgm:pt modelId="{7EF88325-0D56-4133-AD63-C9DCF0DE19A5}" type="pres">
      <dgm:prSet presAssocID="{03DA4475-DD73-4AC6-8007-83806B933F52}" presName="parentLin" presStyleCnt="0"/>
      <dgm:spPr/>
    </dgm:pt>
    <dgm:pt modelId="{C4B6AD69-8FF2-46F3-83ED-73EC008EC065}" type="pres">
      <dgm:prSet presAssocID="{03DA4475-DD73-4AC6-8007-83806B933F52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A60938E5-C718-4FFD-8A50-396221B524AF}" type="pres">
      <dgm:prSet presAssocID="{03DA4475-DD73-4AC6-8007-83806B933F5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84BD3B-4C95-43E1-813F-2893B64EBE40}" type="pres">
      <dgm:prSet presAssocID="{03DA4475-DD73-4AC6-8007-83806B933F52}" presName="negativeSpace" presStyleCnt="0"/>
      <dgm:spPr/>
    </dgm:pt>
    <dgm:pt modelId="{B57E9892-2725-4A9A-B39E-9453367F1525}" type="pres">
      <dgm:prSet presAssocID="{03DA4475-DD73-4AC6-8007-83806B933F5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DE5591C-4300-4864-ADC2-46246D3C4A9D}" srcId="{5CAF3B52-C6B9-4C39-8577-46449085C6B9}" destId="{8BEF590B-9B31-4A09-BDC3-8475CC68CE32}" srcOrd="4" destOrd="0" parTransId="{343E7A70-DDC1-449E-856D-9DD17D512AFC}" sibTransId="{A6376CCB-150C-456A-8C36-34498A251388}"/>
    <dgm:cxn modelId="{5DA82E3E-C483-4382-BEA4-5FC91E771DC8}" type="presOf" srcId="{D4D1A98D-ABDD-4512-99DE-A0A69F05F67A}" destId="{013E3F99-CC17-4FE5-8748-CCE0483E91BF}" srcOrd="0" destOrd="1" presId="urn:microsoft.com/office/officeart/2005/8/layout/list1"/>
    <dgm:cxn modelId="{B37FF5CA-2F5D-4C04-8040-1F29E868D5BD}" srcId="{5CAF3B52-C6B9-4C39-8577-46449085C6B9}" destId="{81578595-5287-48F0-A35F-F35003820422}" srcOrd="2" destOrd="0" parTransId="{CB2738CB-E48E-4E72-8953-87F6C2699935}" sibTransId="{DA590FA0-6FA2-46F3-AC16-9CA41A43FD7F}"/>
    <dgm:cxn modelId="{C9BAFFC1-F49D-44ED-AA55-95C80491899E}" type="presOf" srcId="{BDE60CBC-6664-4171-9D66-CCC26DD12E0D}" destId="{E775ADF4-E514-41B9-8B35-5158E222BDC6}" srcOrd="0" destOrd="0" presId="urn:microsoft.com/office/officeart/2005/8/layout/list1"/>
    <dgm:cxn modelId="{1F1642FE-D85C-4A37-80C6-1CCD7B8096E1}" type="presOf" srcId="{5CAF3B52-C6B9-4C39-8577-46449085C6B9}" destId="{2BFF9FF3-488B-4DA3-B154-4610161D1E4F}" srcOrd="0" destOrd="0" presId="urn:microsoft.com/office/officeart/2005/8/layout/list1"/>
    <dgm:cxn modelId="{1CC7D48B-D98E-4E58-B0B9-EFC1C2EDF999}" type="presOf" srcId="{E0E7FAD7-DA59-47B0-AE12-0FA53303052C}" destId="{B57E9892-2725-4A9A-B39E-9453367F1525}" srcOrd="0" destOrd="4" presId="urn:microsoft.com/office/officeart/2005/8/layout/list1"/>
    <dgm:cxn modelId="{30091663-B2FA-4A0E-A5A0-B03DBD3715AC}" srcId="{03DA4475-DD73-4AC6-8007-83806B933F52}" destId="{C13C6C0C-AC7B-43CB-B5E8-E02ECC40E4D2}" srcOrd="2" destOrd="0" parTransId="{BAC3811B-0C52-4E37-80A7-D24D2765AC26}" sibTransId="{0D4055AC-AEDF-42D3-AFC4-0EA661D1182B}"/>
    <dgm:cxn modelId="{5E59FD19-726D-4623-AA8A-76C5100CB342}" type="presOf" srcId="{D588271E-56FE-41A7-B7C3-2DF7DFA16740}" destId="{013E3F99-CC17-4FE5-8748-CCE0483E91BF}" srcOrd="0" destOrd="0" presId="urn:microsoft.com/office/officeart/2005/8/layout/list1"/>
    <dgm:cxn modelId="{2135C4D7-F199-47B5-B19E-C7A9F89F1C1A}" type="presOf" srcId="{777B7165-79A7-4DB0-9326-5703DA863AA3}" destId="{2AB7BEC5-3EB3-46A4-B46C-BD3DFC8E7CD8}" srcOrd="0" destOrd="2" presId="urn:microsoft.com/office/officeart/2005/8/layout/list1"/>
    <dgm:cxn modelId="{B52D5111-5592-42DD-8F65-5E7C69FD5037}" type="presOf" srcId="{03DA4475-DD73-4AC6-8007-83806B933F52}" destId="{C4B6AD69-8FF2-46F3-83ED-73EC008EC065}" srcOrd="0" destOrd="0" presId="urn:microsoft.com/office/officeart/2005/8/layout/list1"/>
    <dgm:cxn modelId="{658720CB-87AB-4450-966E-ACD276054860}" type="presOf" srcId="{9F1F0E3A-0A83-4527-9DB1-6C12232EBC44}" destId="{B57E9892-2725-4A9A-B39E-9453367F1525}" srcOrd="0" destOrd="6" presId="urn:microsoft.com/office/officeart/2005/8/layout/list1"/>
    <dgm:cxn modelId="{043FB12C-DCA2-4CE9-A2C3-661EAEBB1620}" srcId="{9E29A3E6-CBC5-4EC6-8577-5D3685FD0DEF}" destId="{03DA4475-DD73-4AC6-8007-83806B933F52}" srcOrd="2" destOrd="0" parTransId="{5CFF8784-8DE6-444F-850B-6C05AE71E36E}" sibTransId="{AC876F92-3845-404D-9911-0AA2F67F62D8}"/>
    <dgm:cxn modelId="{6200C6F5-E3D6-4894-875D-B26532DC9996}" type="presOf" srcId="{8BEF590B-9B31-4A09-BDC3-8475CC68CE32}" destId="{013E3F99-CC17-4FE5-8748-CCE0483E91BF}" srcOrd="0" destOrd="4" presId="urn:microsoft.com/office/officeart/2005/8/layout/list1"/>
    <dgm:cxn modelId="{D2F1FF9B-5A6B-4571-84F9-84F7AF79DACA}" srcId="{03DA4475-DD73-4AC6-8007-83806B933F52}" destId="{1DDDAA3B-940C-4464-AD55-74AF989C3E1B}" srcOrd="5" destOrd="0" parTransId="{84A45A36-9EFD-4F19-831E-8F215B011BF1}" sibTransId="{BCE331A2-9415-49D2-8C81-934A77162B0B}"/>
    <dgm:cxn modelId="{69773572-C630-436B-B535-072D3988CD13}" type="presOf" srcId="{03DA4475-DD73-4AC6-8007-83806B933F52}" destId="{A60938E5-C718-4FFD-8A50-396221B524AF}" srcOrd="1" destOrd="0" presId="urn:microsoft.com/office/officeart/2005/8/layout/list1"/>
    <dgm:cxn modelId="{03ED5DC9-02F0-4247-AD9A-817D9D5EFBE8}" type="presOf" srcId="{9B083212-C4FD-4C9F-9D22-E8735F198C16}" destId="{013E3F99-CC17-4FE5-8748-CCE0483E91BF}" srcOrd="0" destOrd="3" presId="urn:microsoft.com/office/officeart/2005/8/layout/list1"/>
    <dgm:cxn modelId="{1A6A3BC6-2FC9-4240-9411-ADBFABF369A3}" type="presOf" srcId="{81578595-5287-48F0-A35F-F35003820422}" destId="{013E3F99-CC17-4FE5-8748-CCE0483E91BF}" srcOrd="0" destOrd="2" presId="urn:microsoft.com/office/officeart/2005/8/layout/list1"/>
    <dgm:cxn modelId="{5803FAB1-DDEA-497E-AB8D-C42B1CBB1908}" type="presOf" srcId="{5CAF3B52-C6B9-4C39-8577-46449085C6B9}" destId="{17509473-3902-42EF-9384-50C8CFAC28BF}" srcOrd="1" destOrd="0" presId="urn:microsoft.com/office/officeart/2005/8/layout/list1"/>
    <dgm:cxn modelId="{070A7F75-7FE5-4024-BF28-8A0DAF3C3C64}" srcId="{5CAF3B52-C6B9-4C39-8577-46449085C6B9}" destId="{9B083212-C4FD-4C9F-9D22-E8735F198C16}" srcOrd="3" destOrd="0" parTransId="{47C3DB6C-67F5-4995-AB35-5E1A22DEA931}" sibTransId="{C7AAB542-9957-4439-BB4E-F9F285DDD5FD}"/>
    <dgm:cxn modelId="{4074012B-6659-4161-AB31-F9C7122BE32B}" srcId="{03DA4475-DD73-4AC6-8007-83806B933F52}" destId="{1FDC1D93-CE04-48E5-B126-22D807FF4221}" srcOrd="3" destOrd="0" parTransId="{7D72FF29-0271-41FB-8DD7-823DD6FF6E55}" sibTransId="{3FE7B512-C3C1-46F2-B452-0A15F53C2D7A}"/>
    <dgm:cxn modelId="{3A1AC61F-E531-4AA6-9FF9-368C4A527C98}" type="presOf" srcId="{9E29A3E6-CBC5-4EC6-8577-5D3685FD0DEF}" destId="{920F94A7-EA30-4863-9F61-20F12B61DB57}" srcOrd="0" destOrd="0" presId="urn:microsoft.com/office/officeart/2005/8/layout/list1"/>
    <dgm:cxn modelId="{28971932-14EC-457B-A031-3FEA10D6EF2C}" type="presOf" srcId="{96A2F7B6-FB59-457F-99DF-AAC84C6E8A26}" destId="{B57E9892-2725-4A9A-B39E-9453367F1525}" srcOrd="0" destOrd="0" presId="urn:microsoft.com/office/officeart/2005/8/layout/list1"/>
    <dgm:cxn modelId="{0C4A25D3-F69A-42B9-BAC3-3F9DDD4B36C2}" type="presOf" srcId="{C13C6C0C-AC7B-43CB-B5E8-E02ECC40E4D2}" destId="{B57E9892-2725-4A9A-B39E-9453367F1525}" srcOrd="0" destOrd="2" presId="urn:microsoft.com/office/officeart/2005/8/layout/list1"/>
    <dgm:cxn modelId="{E01E9795-3970-4DE9-B01E-1B11653928F5}" srcId="{03DA4475-DD73-4AC6-8007-83806B933F52}" destId="{9F1F0E3A-0A83-4527-9DB1-6C12232EBC44}" srcOrd="6" destOrd="0" parTransId="{42A77FC5-7FB0-45B2-8438-C64EEE7769A1}" sibTransId="{8F3F0A6F-9FF1-4597-ADA3-A9E102843D50}"/>
    <dgm:cxn modelId="{10F7E448-F518-4399-A0C6-5F1A7276D193}" type="presOf" srcId="{BDE60CBC-6664-4171-9D66-CCC26DD12E0D}" destId="{73900F45-5C7C-48EB-A11D-E7EEEB053AFA}" srcOrd="1" destOrd="0" presId="urn:microsoft.com/office/officeart/2005/8/layout/list1"/>
    <dgm:cxn modelId="{DDF3CDA3-1266-468C-B9D4-95A5CFC7F2A8}" srcId="{5CAF3B52-C6B9-4C39-8577-46449085C6B9}" destId="{D4D1A98D-ABDD-4512-99DE-A0A69F05F67A}" srcOrd="1" destOrd="0" parTransId="{690BD9C1-165D-4BF4-AC2B-308EF3AA25EB}" sibTransId="{73F6D646-BAAF-47B6-8AB8-707CFB09B3CA}"/>
    <dgm:cxn modelId="{40BBCA95-F49A-4805-B00E-1A7874463925}" srcId="{03DA4475-DD73-4AC6-8007-83806B933F52}" destId="{96A2F7B6-FB59-457F-99DF-AAC84C6E8A26}" srcOrd="0" destOrd="0" parTransId="{07FDF83B-5A19-43F0-8FA0-4002B2FF70F9}" sibTransId="{45F3BA2D-25EA-4E76-9C5A-2E61A84BA6E6}"/>
    <dgm:cxn modelId="{77C9106F-DD06-48A6-9C36-091FE82DCAFB}" srcId="{BDE60CBC-6664-4171-9D66-CCC26DD12E0D}" destId="{064B8F97-C8D7-4186-ABED-091DF7690B0D}" srcOrd="0" destOrd="0" parTransId="{1A45E53D-91DA-4B95-8B2C-A0803F8AE796}" sibTransId="{285F387B-D884-4DEA-AFB2-96AE026860D1}"/>
    <dgm:cxn modelId="{7E182C3C-E627-4628-9C10-DCC1971A713D}" srcId="{5CAF3B52-C6B9-4C39-8577-46449085C6B9}" destId="{D588271E-56FE-41A7-B7C3-2DF7DFA16740}" srcOrd="0" destOrd="0" parTransId="{B9403305-1179-4563-8DCB-F4E25F50733F}" sibTransId="{BF8804A5-C2E0-4918-BE6D-B80C6409315E}"/>
    <dgm:cxn modelId="{A95BBA55-C8F5-4EDE-8E6E-61B2AB9F4BA1}" srcId="{BDE60CBC-6664-4171-9D66-CCC26DD12E0D}" destId="{CCD3F331-9329-486C-8144-5B44E5B25E2C}" srcOrd="1" destOrd="0" parTransId="{40235182-80C5-4CA9-8BA9-406399E8CE08}" sibTransId="{E183B139-9211-4CCB-A1BA-40CF893D9CE2}"/>
    <dgm:cxn modelId="{C9501EC9-C365-47E3-AF2F-019BDD3B5699}" srcId="{03DA4475-DD73-4AC6-8007-83806B933F52}" destId="{E0E7FAD7-DA59-47B0-AE12-0FA53303052C}" srcOrd="4" destOrd="0" parTransId="{C57AF5E9-5DA4-44DC-BF81-E396C38F1D34}" sibTransId="{859A72C2-234B-41C4-896F-1471F3E9F0F9}"/>
    <dgm:cxn modelId="{0EDA6DE2-2CB8-453A-A21E-05AD96B9CE73}" srcId="{9E29A3E6-CBC5-4EC6-8577-5D3685FD0DEF}" destId="{5CAF3B52-C6B9-4C39-8577-46449085C6B9}" srcOrd="1" destOrd="0" parTransId="{9B7E5DFD-C50E-45DD-9805-75DBCA851F7A}" sibTransId="{D59CF08F-CC46-4AAA-BFCD-22838B256825}"/>
    <dgm:cxn modelId="{B93387A3-2BEC-4EFC-A6EB-7B0E28407837}" type="presOf" srcId="{064B8F97-C8D7-4186-ABED-091DF7690B0D}" destId="{2AB7BEC5-3EB3-46A4-B46C-BD3DFC8E7CD8}" srcOrd="0" destOrd="0" presId="urn:microsoft.com/office/officeart/2005/8/layout/list1"/>
    <dgm:cxn modelId="{875CBF6E-706F-4B84-A116-9B8993EA3710}" type="presOf" srcId="{1FDC1D93-CE04-48E5-B126-22D807FF4221}" destId="{B57E9892-2725-4A9A-B39E-9453367F1525}" srcOrd="0" destOrd="3" presId="urn:microsoft.com/office/officeart/2005/8/layout/list1"/>
    <dgm:cxn modelId="{EB4678D8-5C96-4E62-82B4-B5C5082C11CE}" srcId="{BDE60CBC-6664-4171-9D66-CCC26DD12E0D}" destId="{777B7165-79A7-4DB0-9326-5703DA863AA3}" srcOrd="2" destOrd="0" parTransId="{4D4875BE-E0DE-4E54-9317-5CE003F47DB8}" sibTransId="{1BC8B99D-9BF4-4A06-99B4-6CF73E2227AB}"/>
    <dgm:cxn modelId="{A043CB0F-F03E-48A8-A7AC-FC95B6733019}" type="presOf" srcId="{CCD3F331-9329-486C-8144-5B44E5B25E2C}" destId="{2AB7BEC5-3EB3-46A4-B46C-BD3DFC8E7CD8}" srcOrd="0" destOrd="1" presId="urn:microsoft.com/office/officeart/2005/8/layout/list1"/>
    <dgm:cxn modelId="{E8DDD9E5-BC66-44B5-A962-65B4564101BF}" srcId="{9E29A3E6-CBC5-4EC6-8577-5D3685FD0DEF}" destId="{BDE60CBC-6664-4171-9D66-CCC26DD12E0D}" srcOrd="0" destOrd="0" parTransId="{BAFA0EF1-761A-4B19-9239-C509AD379DA6}" sibTransId="{37208419-1ADB-44A2-9FC2-0CFA690F079C}"/>
    <dgm:cxn modelId="{723F325B-F7B4-4DEA-9672-6A3E69FCA0EC}" type="presOf" srcId="{0D006495-B332-4C2A-B31E-34208E509A03}" destId="{B57E9892-2725-4A9A-B39E-9453367F1525}" srcOrd="0" destOrd="1" presId="urn:microsoft.com/office/officeart/2005/8/layout/list1"/>
    <dgm:cxn modelId="{D0085ACD-0427-4B59-ADDB-FEDD8CBD1863}" srcId="{03DA4475-DD73-4AC6-8007-83806B933F52}" destId="{0D006495-B332-4C2A-B31E-34208E509A03}" srcOrd="1" destOrd="0" parTransId="{0D909802-E533-4734-A4E6-226046D947D0}" sibTransId="{E758C3B5-D7AC-43F7-8577-9A0D73A02B62}"/>
    <dgm:cxn modelId="{B8DA1E0F-EB71-4360-B236-5F7DF8CD1EEA}" type="presOf" srcId="{1DDDAA3B-940C-4464-AD55-74AF989C3E1B}" destId="{B57E9892-2725-4A9A-B39E-9453367F1525}" srcOrd="0" destOrd="5" presId="urn:microsoft.com/office/officeart/2005/8/layout/list1"/>
    <dgm:cxn modelId="{6E1EFD72-AF56-4A96-B55B-DD58C67D912A}" type="presParOf" srcId="{920F94A7-EA30-4863-9F61-20F12B61DB57}" destId="{675E38F1-2041-4817-9AFC-645010BE31B0}" srcOrd="0" destOrd="0" presId="urn:microsoft.com/office/officeart/2005/8/layout/list1"/>
    <dgm:cxn modelId="{96EF6B83-7754-4E0C-A9F5-79161E8E2343}" type="presParOf" srcId="{675E38F1-2041-4817-9AFC-645010BE31B0}" destId="{E775ADF4-E514-41B9-8B35-5158E222BDC6}" srcOrd="0" destOrd="0" presId="urn:microsoft.com/office/officeart/2005/8/layout/list1"/>
    <dgm:cxn modelId="{5639E482-64A0-4B98-8107-DD2289B202A2}" type="presParOf" srcId="{675E38F1-2041-4817-9AFC-645010BE31B0}" destId="{73900F45-5C7C-48EB-A11D-E7EEEB053AFA}" srcOrd="1" destOrd="0" presId="urn:microsoft.com/office/officeart/2005/8/layout/list1"/>
    <dgm:cxn modelId="{C2E26582-7731-4A4F-BD93-AC7EFCED6E45}" type="presParOf" srcId="{920F94A7-EA30-4863-9F61-20F12B61DB57}" destId="{F6AD9D28-17FE-4280-9CD8-1662A9353C28}" srcOrd="1" destOrd="0" presId="urn:microsoft.com/office/officeart/2005/8/layout/list1"/>
    <dgm:cxn modelId="{5836511C-FD4F-4278-9290-52279AD7F8F7}" type="presParOf" srcId="{920F94A7-EA30-4863-9F61-20F12B61DB57}" destId="{2AB7BEC5-3EB3-46A4-B46C-BD3DFC8E7CD8}" srcOrd="2" destOrd="0" presId="urn:microsoft.com/office/officeart/2005/8/layout/list1"/>
    <dgm:cxn modelId="{9178DCF6-BF23-47C1-AA97-0DB448778973}" type="presParOf" srcId="{920F94A7-EA30-4863-9F61-20F12B61DB57}" destId="{C24AB673-3A5C-4668-B712-8430690BD873}" srcOrd="3" destOrd="0" presId="urn:microsoft.com/office/officeart/2005/8/layout/list1"/>
    <dgm:cxn modelId="{9FE012CC-C726-4BB8-A732-EF3BB26F715D}" type="presParOf" srcId="{920F94A7-EA30-4863-9F61-20F12B61DB57}" destId="{814F0B52-4E23-45C0-B7B0-845ACFFF5FDB}" srcOrd="4" destOrd="0" presId="urn:microsoft.com/office/officeart/2005/8/layout/list1"/>
    <dgm:cxn modelId="{B41FC8F0-367C-45B4-B2FB-368D4BCCC5E5}" type="presParOf" srcId="{814F0B52-4E23-45C0-B7B0-845ACFFF5FDB}" destId="{2BFF9FF3-488B-4DA3-B154-4610161D1E4F}" srcOrd="0" destOrd="0" presId="urn:microsoft.com/office/officeart/2005/8/layout/list1"/>
    <dgm:cxn modelId="{E9B65621-F418-4E9D-871D-4C223D51A031}" type="presParOf" srcId="{814F0B52-4E23-45C0-B7B0-845ACFFF5FDB}" destId="{17509473-3902-42EF-9384-50C8CFAC28BF}" srcOrd="1" destOrd="0" presId="urn:microsoft.com/office/officeart/2005/8/layout/list1"/>
    <dgm:cxn modelId="{0F1AA270-65B2-45FB-AAD5-DE4C80A0D9C1}" type="presParOf" srcId="{920F94A7-EA30-4863-9F61-20F12B61DB57}" destId="{0108E502-89E2-4935-B406-41C326EACB62}" srcOrd="5" destOrd="0" presId="urn:microsoft.com/office/officeart/2005/8/layout/list1"/>
    <dgm:cxn modelId="{D4070633-7E53-4BB3-B1EB-90C7EF3679A5}" type="presParOf" srcId="{920F94A7-EA30-4863-9F61-20F12B61DB57}" destId="{013E3F99-CC17-4FE5-8748-CCE0483E91BF}" srcOrd="6" destOrd="0" presId="urn:microsoft.com/office/officeart/2005/8/layout/list1"/>
    <dgm:cxn modelId="{8FADBE3D-4D28-4B02-B394-5B8DEEEB52D7}" type="presParOf" srcId="{920F94A7-EA30-4863-9F61-20F12B61DB57}" destId="{BBAEC699-1241-4484-B694-E29299CA502C}" srcOrd="7" destOrd="0" presId="urn:microsoft.com/office/officeart/2005/8/layout/list1"/>
    <dgm:cxn modelId="{B125ECDD-FBC0-481F-BBBF-B35B3765A31B}" type="presParOf" srcId="{920F94A7-EA30-4863-9F61-20F12B61DB57}" destId="{7EF88325-0D56-4133-AD63-C9DCF0DE19A5}" srcOrd="8" destOrd="0" presId="urn:microsoft.com/office/officeart/2005/8/layout/list1"/>
    <dgm:cxn modelId="{897EA1CA-E318-4550-8709-6A331F5E7971}" type="presParOf" srcId="{7EF88325-0D56-4133-AD63-C9DCF0DE19A5}" destId="{C4B6AD69-8FF2-46F3-83ED-73EC008EC065}" srcOrd="0" destOrd="0" presId="urn:microsoft.com/office/officeart/2005/8/layout/list1"/>
    <dgm:cxn modelId="{023F47BF-64C0-4D24-90EF-AAC7D4E56DA3}" type="presParOf" srcId="{7EF88325-0D56-4133-AD63-C9DCF0DE19A5}" destId="{A60938E5-C718-4FFD-8A50-396221B524AF}" srcOrd="1" destOrd="0" presId="urn:microsoft.com/office/officeart/2005/8/layout/list1"/>
    <dgm:cxn modelId="{ED76C6E1-BFCD-4BB2-A2A7-B1E1E643B90F}" type="presParOf" srcId="{920F94A7-EA30-4863-9F61-20F12B61DB57}" destId="{2A84BD3B-4C95-43E1-813F-2893B64EBE40}" srcOrd="9" destOrd="0" presId="urn:microsoft.com/office/officeart/2005/8/layout/list1"/>
    <dgm:cxn modelId="{979FE35C-3FD7-4E27-9840-79131F1A1F9A}" type="presParOf" srcId="{920F94A7-EA30-4863-9F61-20F12B61DB57}" destId="{B57E9892-2725-4A9A-B39E-9453367F152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7BEC5-3EB3-46A4-B46C-BD3DFC8E7CD8}">
      <dsp:nvSpPr>
        <dsp:cNvPr id="0" name=""/>
        <dsp:cNvSpPr/>
      </dsp:nvSpPr>
      <dsp:spPr>
        <a:xfrm>
          <a:off x="0" y="329739"/>
          <a:ext cx="7848872" cy="796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60" tIns="229108" rIns="609160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/>
            <a:t>ProQuest</a:t>
          </a:r>
          <a:endParaRPr lang="zh-TW" alt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/>
            <a:t>EBSCO</a:t>
          </a:r>
          <a:endParaRPr lang="zh-TW" alt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/>
            <a:t>Scopus</a:t>
          </a:r>
          <a:endParaRPr lang="zh-TW" altLang="en-US" sz="1100" kern="1200" dirty="0"/>
        </a:p>
      </dsp:txBody>
      <dsp:txXfrm>
        <a:off x="0" y="329739"/>
        <a:ext cx="7848872" cy="796950"/>
      </dsp:txXfrm>
    </dsp:sp>
    <dsp:sp modelId="{73900F45-5C7C-48EB-A11D-E7EEEB053AFA}">
      <dsp:nvSpPr>
        <dsp:cNvPr id="0" name=""/>
        <dsp:cNvSpPr/>
      </dsp:nvSpPr>
      <dsp:spPr>
        <a:xfrm>
          <a:off x="392443" y="167379"/>
          <a:ext cx="5494210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平台</a:t>
          </a:r>
          <a:endParaRPr lang="zh-TW" altLang="en-US" sz="1100" kern="1200" dirty="0"/>
        </a:p>
      </dsp:txBody>
      <dsp:txXfrm>
        <a:off x="408295" y="183231"/>
        <a:ext cx="5462506" cy="293016"/>
      </dsp:txXfrm>
    </dsp:sp>
    <dsp:sp modelId="{013E3F99-CC17-4FE5-8748-CCE0483E91BF}">
      <dsp:nvSpPr>
        <dsp:cNvPr id="0" name=""/>
        <dsp:cNvSpPr/>
      </dsp:nvSpPr>
      <dsp:spPr>
        <a:xfrm>
          <a:off x="0" y="1348449"/>
          <a:ext cx="7848872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60" tIns="229108" rIns="609160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100" kern="1200" dirty="0" smtClean="0"/>
            <a:t>華藝線上圖書館</a:t>
          </a:r>
          <a:endParaRPr lang="zh-TW" alt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100" kern="1200" dirty="0" smtClean="0"/>
            <a:t>台灣期刊論文索引系統</a:t>
          </a:r>
          <a:endParaRPr lang="zh-TW" alt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100" kern="1200" dirty="0" smtClean="0"/>
            <a:t>中國期刊全文數據庫</a:t>
          </a:r>
          <a:r>
            <a:rPr lang="en-US" altLang="zh-TW" sz="1100" kern="1200" dirty="0" smtClean="0"/>
            <a:t>(CNKI)</a:t>
          </a:r>
          <a:endParaRPr lang="zh-TW" alt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/>
            <a:t>Acer Walking</a:t>
          </a:r>
          <a:endParaRPr lang="zh-TW" alt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100" kern="1200" dirty="0" smtClean="0"/>
            <a:t>天下雜誌群知識庫</a:t>
          </a:r>
          <a:endParaRPr lang="zh-TW" altLang="en-US" sz="1100" kern="1200" dirty="0"/>
        </a:p>
      </dsp:txBody>
      <dsp:txXfrm>
        <a:off x="0" y="1348449"/>
        <a:ext cx="7848872" cy="1212750"/>
      </dsp:txXfrm>
    </dsp:sp>
    <dsp:sp modelId="{17509473-3902-42EF-9384-50C8CFAC28BF}">
      <dsp:nvSpPr>
        <dsp:cNvPr id="0" name=""/>
        <dsp:cNvSpPr/>
      </dsp:nvSpPr>
      <dsp:spPr>
        <a:xfrm>
          <a:off x="392443" y="1186089"/>
          <a:ext cx="5494210" cy="32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期刊雜誌</a:t>
          </a:r>
          <a:endParaRPr lang="zh-TW" altLang="en-US" sz="1100" kern="1200" dirty="0"/>
        </a:p>
      </dsp:txBody>
      <dsp:txXfrm>
        <a:off x="408295" y="1201941"/>
        <a:ext cx="5462506" cy="293016"/>
      </dsp:txXfrm>
    </dsp:sp>
    <dsp:sp modelId="{B57E9892-2725-4A9A-B39E-9453367F1525}">
      <dsp:nvSpPr>
        <dsp:cNvPr id="0" name=""/>
        <dsp:cNvSpPr/>
      </dsp:nvSpPr>
      <dsp:spPr>
        <a:xfrm>
          <a:off x="0" y="2782959"/>
          <a:ext cx="7848872" cy="190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60" tIns="229108" rIns="609160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100" kern="1200" baseline="0" dirty="0" smtClean="0">
              <a:latin typeface="Times New Roman" panose="02020603050405020304" pitchFamily="18" charset="0"/>
              <a:ea typeface="微軟正黑體" panose="020B0604030504040204" pitchFamily="34" charset="-120"/>
            </a:rPr>
            <a:t>淡江大學電子學位論文服務</a:t>
          </a:r>
          <a:r>
            <a:rPr lang="en-US" altLang="zh-TW" sz="1100" kern="1200" baseline="0" dirty="0" smtClean="0">
              <a:latin typeface="Times New Roman" panose="02020603050405020304" pitchFamily="18" charset="0"/>
              <a:ea typeface="微軟正黑體" panose="020B0604030504040204" pitchFamily="34" charset="-120"/>
            </a:rPr>
            <a:t>(EDTS)</a:t>
          </a:r>
          <a:endParaRPr lang="zh-TW" alt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100" kern="1200" baseline="0" smtClean="0">
              <a:latin typeface="Times New Roman" panose="02020603050405020304" pitchFamily="18" charset="0"/>
              <a:ea typeface="微軟正黑體" panose="020B0604030504040204" pitchFamily="34" charset="-120"/>
            </a:rPr>
            <a:t>臺灣博碩士論文知識加值系統</a:t>
          </a:r>
          <a:endParaRPr lang="zh-TW" altLang="en-US" sz="1100" kern="1200" baseline="0" dirty="0">
            <a:latin typeface="Times New Roman" panose="02020603050405020304" pitchFamily="18" charset="0"/>
            <a:ea typeface="微軟正黑體" panose="020B0604030504040204" pitchFamily="34" charset="-12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100" kern="1200" baseline="0" smtClean="0">
              <a:latin typeface="Times New Roman" panose="02020603050405020304" pitchFamily="18" charset="0"/>
              <a:ea typeface="微軟正黑體" panose="020B0604030504040204" pitchFamily="34" charset="-120"/>
            </a:rPr>
            <a:t>華藝線上圖書館</a:t>
          </a:r>
          <a:endParaRPr lang="zh-TW" altLang="en-US" sz="1100" kern="1200" baseline="0" dirty="0">
            <a:latin typeface="Times New Roman" panose="02020603050405020304" pitchFamily="18" charset="0"/>
            <a:ea typeface="微軟正黑體" panose="020B0604030504040204" pitchFamily="34" charset="-12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100" kern="1200" baseline="0" smtClean="0">
              <a:latin typeface="Times New Roman" panose="02020603050405020304" pitchFamily="18" charset="0"/>
              <a:ea typeface="微軟正黑體" panose="020B0604030504040204" pitchFamily="34" charset="-120"/>
            </a:rPr>
            <a:t>中國學位論文全文數據庫</a:t>
          </a:r>
          <a:endParaRPr lang="zh-TW" altLang="en-US" sz="1100" kern="1200" baseline="0" dirty="0">
            <a:latin typeface="Times New Roman" panose="02020603050405020304" pitchFamily="18" charset="0"/>
            <a:ea typeface="微軟正黑體" panose="020B0604030504040204" pitchFamily="34" charset="-12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baseline="0" smtClean="0">
              <a:latin typeface="Times New Roman" panose="02020603050405020304" pitchFamily="18" charset="0"/>
              <a:ea typeface="微軟正黑體" panose="020B0604030504040204" pitchFamily="34" charset="-120"/>
            </a:rPr>
            <a:t>ProQuest Dissertations and Theses(PQDT)</a:t>
          </a:r>
          <a:endParaRPr lang="zh-TW" altLang="en-US" sz="1100" kern="1200" baseline="0" dirty="0">
            <a:latin typeface="Times New Roman" panose="02020603050405020304" pitchFamily="18" charset="0"/>
            <a:ea typeface="微軟正黑體" panose="020B0604030504040204" pitchFamily="34" charset="-12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baseline="0" smtClean="0">
              <a:latin typeface="Times New Roman" panose="02020603050405020304" pitchFamily="18" charset="0"/>
              <a:ea typeface="微軟正黑體" panose="020B0604030504040204" pitchFamily="34" charset="-120"/>
            </a:rPr>
            <a:t>PQDT/</a:t>
          </a:r>
          <a:r>
            <a:rPr lang="zh-TW" altLang="en-US" sz="1100" kern="1200" baseline="0" smtClean="0">
              <a:latin typeface="Times New Roman" panose="02020603050405020304" pitchFamily="18" charset="0"/>
              <a:ea typeface="微軟正黑體" panose="020B0604030504040204" pitchFamily="34" charset="-120"/>
            </a:rPr>
            <a:t>數位化論文典藏聯盟</a:t>
          </a:r>
          <a:r>
            <a:rPr lang="en-US" altLang="zh-TW" sz="1100" kern="1200" baseline="0" smtClean="0">
              <a:latin typeface="Times New Roman" panose="02020603050405020304" pitchFamily="18" charset="0"/>
              <a:ea typeface="微軟正黑體" panose="020B0604030504040204" pitchFamily="34" charset="-120"/>
            </a:rPr>
            <a:t>(DDC)</a:t>
          </a:r>
          <a:endParaRPr lang="zh-TW" altLang="en-US" sz="1100" kern="1200" baseline="0" dirty="0">
            <a:latin typeface="Times New Roman" panose="02020603050405020304" pitchFamily="18" charset="0"/>
            <a:ea typeface="微軟正黑體" panose="020B0604030504040204" pitchFamily="34" charset="-12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baseline="0" dirty="0" smtClean="0">
              <a:latin typeface="Times New Roman" panose="02020603050405020304" pitchFamily="18" charset="0"/>
              <a:ea typeface="微軟正黑體" panose="020B0604030504040204" pitchFamily="34" charset="-120"/>
            </a:rPr>
            <a:t>Networked Digital Library of Theses and Dissertations(NDLTD)</a:t>
          </a:r>
          <a:endParaRPr lang="zh-TW" altLang="en-US" sz="1100" kern="1200" baseline="0" dirty="0">
            <a:latin typeface="Times New Roman" panose="02020603050405020304" pitchFamily="18" charset="0"/>
            <a:ea typeface="微軟正黑體" panose="020B0604030504040204" pitchFamily="34" charset="-120"/>
          </a:endParaRPr>
        </a:p>
      </dsp:txBody>
      <dsp:txXfrm>
        <a:off x="0" y="2782959"/>
        <a:ext cx="7848872" cy="1905750"/>
      </dsp:txXfrm>
    </dsp:sp>
    <dsp:sp modelId="{A60938E5-C718-4FFD-8A50-396221B524AF}">
      <dsp:nvSpPr>
        <dsp:cNvPr id="0" name=""/>
        <dsp:cNvSpPr/>
      </dsp:nvSpPr>
      <dsp:spPr>
        <a:xfrm>
          <a:off x="392443" y="2620599"/>
          <a:ext cx="5494210" cy="324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學位論文</a:t>
          </a:r>
          <a:endParaRPr lang="zh-TW" altLang="en-US" sz="1100" kern="1200" dirty="0"/>
        </a:p>
      </dsp:txBody>
      <dsp:txXfrm>
        <a:off x="408295" y="2636451"/>
        <a:ext cx="5462506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66613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Shape 18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6" name="Shape 18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換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나눔고딕"/>
                <a:cs typeface="나눔고딕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나눔고딕"/>
                <a:cs typeface="나눔고딕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나눔고딕"/>
                <a:cs typeface="나눔고딕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나눔고딕"/>
                <a:cs typeface="나눔고딕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나눔고딕"/>
                <a:cs typeface="나눔고딕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나눔고딕"/>
                <a:cs typeface="나눔고딕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나눔고딕"/>
                <a:cs typeface="나눔고딕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나눔고딕"/>
                <a:cs typeface="나눔고딕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나눔고딕"/>
                <a:cs typeface="나눔고딕"/>
              </a:defRPr>
            </a:lvl9pPr>
          </a:lstStyle>
          <a:p>
            <a:pPr eaLnBrk="1" hangingPunct="1"/>
            <a:fld id="{28C1AE7D-C90E-4FEE-BD4E-D0A47E186087}" type="slidenum">
              <a:rPr kumimoji="0" lang="zh-TW" altLang="en-US" smtClean="0">
                <a:ea typeface="SimSun" pitchFamily="2" charset="-122"/>
              </a:rPr>
              <a:pPr eaLnBrk="1" hangingPunct="1"/>
              <a:t>22</a:t>
            </a:fld>
            <a:endParaRPr kumimoji="0" lang="zh-TW" altLang="en-US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Shape 18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5" name="Shape 18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Shape 18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1" name="Shape 18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Shape 18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Shape 18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換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DC5CAF5-EA5E-48FE-B548-EA508BA1B5E9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8122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換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DC5CAF5-EA5E-48FE-B548-EA508BA1B5E9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8415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範例更換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DC5CAF5-EA5E-48FE-B548-EA508BA1B5E9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065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換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DC5CAF5-EA5E-48FE-B548-EA508BA1B5E9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92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Shape 18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Shape 18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55D4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-7997" y="-6006"/>
            <a:ext cx="9159994" cy="6870012"/>
            <a:chOff x="328725" y="2891150"/>
            <a:chExt cx="3447625" cy="2585725"/>
          </a:xfrm>
        </p:grpSpPr>
        <p:sp>
          <p:nvSpPr>
            <p:cNvPr id="10" name="Shape 10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0" t="0" r="0" b="0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0" t="0" r="0" b="0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0" t="0" r="0" b="0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0" t="0" r="0" b="0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0" t="0" r="0" b="0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0" t="0" r="0" b="0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0" t="0" r="0" b="0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0" t="0" r="0" b="0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0" t="0" r="0" b="0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0" t="0" r="0" b="0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0" t="0" r="0" b="0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0" t="0" r="0" b="0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0" t="0" r="0" b="0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0" t="0" r="0" b="0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0" t="0" r="0" b="0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0" t="0" r="0" b="0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0" t="0" r="0" b="0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0" t="0" r="0" b="0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0" t="0" r="0" b="0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0" t="0" r="0" b="0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0" t="0" r="0" b="0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0" t="0" r="0" b="0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0" t="0" r="0" b="0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0" t="0" r="0" b="0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0" t="0" r="0" b="0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0" t="0" r="0" b="0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0" t="0" r="0" b="0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0" t="0" r="0" b="0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0" t="0" r="0" b="0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0" t="0" r="0" b="0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0" t="0" r="0" b="0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0" t="0" r="0" b="0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0" t="0" r="0" b="0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0" t="0" r="0" b="0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0" t="0" r="0" b="0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0" t="0" r="0" b="0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0" t="0" r="0" b="0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0" t="0" r="0" b="0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0" t="0" r="0" b="0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0" t="0" r="0" b="0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0" t="0" r="0" b="0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0" t="0" r="0" b="0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0" t="0" r="0" b="0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0" t="0" r="0" b="0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0" t="0" r="0" b="0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0" t="0" r="0" b="0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0" t="0" r="0" b="0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0" t="0" r="0" b="0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0" t="0" r="0" b="0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0" t="0" r="0" b="0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0" t="0" r="0" b="0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0" t="0" r="0" b="0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0" t="0" r="0" b="0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0" t="0" r="0" b="0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0" t="0" r="0" b="0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0" t="0" r="0" b="0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0" t="0" r="0" b="0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0" t="0" r="0" b="0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0" t="0" r="0" b="0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0" t="0" r="0" b="0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0" t="0" r="0" b="0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0" t="0" r="0" b="0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0" t="0" r="0" b="0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0" t="0" r="0" b="0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0" t="0" r="0" b="0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0" t="0" r="0" b="0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0" t="0" r="0" b="0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0" t="0" r="0" b="0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0" t="0" r="0" b="0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0" t="0" r="0" b="0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0" t="0" r="0" b="0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0" t="0" r="0" b="0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0" t="0" r="0" b="0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0" t="0" r="0" b="0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0" t="0" r="0" b="0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0" t="0" r="0" b="0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0" t="0" r="0" b="0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0" t="0" r="0" b="0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0" t="0" r="0" b="0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0" t="0" r="0" b="0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0" t="0" r="0" b="0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0" t="0" r="0" b="0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0" t="0" r="0" b="0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0" t="0" r="0" b="0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0" t="0" r="0" b="0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0" t="0" r="0" b="0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0" t="0" r="0" b="0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0" t="0" r="0" b="0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0" t="0" r="0" b="0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0" t="0" r="0" b="0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0" t="0" r="0" b="0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0" t="0" r="0" b="0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0" t="0" r="0" b="0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0" t="0" r="0" b="0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0" t="0" r="0" b="0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0" t="0" r="0" b="0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0" t="0" r="0" b="0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0" t="0" r="0" b="0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0" t="0" r="0" b="0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0" t="0" r="0" b="0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0" t="0" r="0" b="0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0" t="0" r="0" b="0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0" t="0" r="0" b="0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0" t="0" r="0" b="0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0" t="0" r="0" b="0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0" t="0" r="0" b="0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0" t="0" r="0" b="0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0" t="0" r="0" b="0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0" t="0" r="0" b="0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0" t="0" r="0" b="0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0" t="0" r="0" b="0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0" t="0" r="0" b="0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0" t="0" r="0" b="0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0" t="0" r="0" b="0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0" t="0" r="0" b="0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0" t="0" r="0" b="0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0" t="0" r="0" b="0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0" t="0" r="0" b="0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0" t="0" r="0" b="0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0" t="0" r="0" b="0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0" t="0" r="0" b="0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0" t="0" r="0" b="0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0" t="0" r="0" b="0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0" t="0" r="0" b="0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0" t="0" r="0" b="0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0" t="0" r="0" b="0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0" t="0" r="0" b="0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0" t="0" r="0" b="0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0" t="0" r="0" b="0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0" t="0" r="0" b="0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0" t="0" r="0" b="0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0" t="0" r="0" b="0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0" t="0" r="0" b="0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0" t="0" r="0" b="0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0" t="0" r="0" b="0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0" t="0" r="0" b="0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0" t="0" r="0" b="0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0" t="0" r="0" b="0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0" t="0" r="0" b="0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0" t="0" r="0" b="0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0" t="0" r="0" b="0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0" t="0" r="0" b="0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0" t="0" r="0" b="0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0" t="0" r="0" b="0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0" t="0" r="0" b="0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05" name="Shape 205"/>
          <p:cNvSpPr txBox="1">
            <a:spLocks noGrp="1"/>
          </p:cNvSpPr>
          <p:nvPr>
            <p:ph type="ctrTitle"/>
          </p:nvPr>
        </p:nvSpPr>
        <p:spPr>
          <a:xfrm>
            <a:off x="2191050" y="2427150"/>
            <a:ext cx="47618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20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358247" y="650399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0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03CED-C991-4300-AA58-2E14AF304D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3CED-C991-4300-AA58-2E14AF304D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640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3CED-C991-4300-AA58-2E14AF304D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38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3CED-C991-4300-AA58-2E14AF304D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030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3CED-C991-4300-AA58-2E14AF304D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6923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3CED-C991-4300-AA58-2E14AF304D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670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3CED-C991-4300-AA58-2E14AF304D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7938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3CED-C991-4300-AA58-2E14AF304D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4138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3CED-C991-4300-AA58-2E14AF304D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964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3CED-C991-4300-AA58-2E14AF304D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09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Shape 666"/>
          <p:cNvGrpSpPr/>
          <p:nvPr/>
        </p:nvGrpSpPr>
        <p:grpSpPr>
          <a:xfrm>
            <a:off x="138" y="104"/>
            <a:ext cx="9159994" cy="6870012"/>
            <a:chOff x="3843650" y="2891150"/>
            <a:chExt cx="3447625" cy="2585725"/>
          </a:xfrm>
        </p:grpSpPr>
        <p:sp>
          <p:nvSpPr>
            <p:cNvPr id="667" name="Shape 667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68" name="Shape 668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69" name="Shape 669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70" name="Shape 670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71" name="Shape 671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72" name="Shape 672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73" name="Shape 673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74" name="Shape 674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75" name="Shape 675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76" name="Shape 676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77" name="Shape 677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78" name="Shape 678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79" name="Shape 679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80" name="Shape 680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81" name="Shape 681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82" name="Shape 682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83" name="Shape 683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84" name="Shape 684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85" name="Shape 685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86" name="Shape 686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87" name="Shape 687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88" name="Shape 688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89" name="Shape 689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90" name="Shape 690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91" name="Shape 691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92" name="Shape 692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93" name="Shape 693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94" name="Shape 694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95" name="Shape 695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96" name="Shape 696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97" name="Shape 697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98" name="Shape 698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99" name="Shape 699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00" name="Shape 700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01" name="Shape 701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02" name="Shape 702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03" name="Shape 703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04" name="Shape 704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05" name="Shape 705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06" name="Shape 706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07" name="Shape 707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08" name="Shape 708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09" name="Shape 709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10" name="Shape 710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11" name="Shape 711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12" name="Shape 712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13" name="Shape 713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14" name="Shape 714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15" name="Shape 715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16" name="Shape 716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17" name="Shape 717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18" name="Shape 718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19" name="Shape 719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20" name="Shape 720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21" name="Shape 721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22" name="Shape 722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23" name="Shape 723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24" name="Shape 724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25" name="Shape 725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26" name="Shape 726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27" name="Shape 727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28" name="Shape 728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29" name="Shape 729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30" name="Shape 730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31" name="Shape 731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32" name="Shape 732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33" name="Shape 733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34" name="Shape 734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35" name="Shape 735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36" name="Shape 736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37" name="Shape 737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38" name="Shape 738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39" name="Shape 739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40" name="Shape 740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41" name="Shape 741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42" name="Shape 742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43" name="Shape 743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44" name="Shape 744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45" name="Shape 745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46" name="Shape 746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47" name="Shape 747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48" name="Shape 748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49" name="Shape 749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0" name="Shape 750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1" name="Shape 751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2" name="Shape 752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3" name="Shape 753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4" name="Shape 754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5" name="Shape 755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6" name="Shape 756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7" name="Shape 757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8" name="Shape 758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9" name="Shape 759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60" name="Shape 760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61" name="Shape 761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62" name="Shape 762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63" name="Shape 763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64" name="Shape 764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65" name="Shape 765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66" name="Shape 766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67" name="Shape 767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68" name="Shape 768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69" name="Shape 769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70" name="Shape 770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71" name="Shape 771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72" name="Shape 772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73" name="Shape 773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74" name="Shape 774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75" name="Shape 775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76" name="Shape 776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77" name="Shape 777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78" name="Shape 778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79" name="Shape 779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80" name="Shape 780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81" name="Shape 781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82" name="Shape 782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83" name="Shape 783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84" name="Shape 784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85" name="Shape 785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86" name="Shape 786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87" name="Shape 787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88" name="Shape 788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89" name="Shape 789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90" name="Shape 790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91" name="Shape 791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92" name="Shape 792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93" name="Shape 793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94" name="Shape 794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95" name="Shape 795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96" name="Shape 796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97" name="Shape 797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98" name="Shape 798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99" name="Shape 799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00" name="Shape 800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01" name="Shape 801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02" name="Shape 802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03" name="Shape 803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04" name="Shape 804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05" name="Shape 805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06" name="Shape 806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07" name="Shape 807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08" name="Shape 808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09" name="Shape 809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10" name="Shape 810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11" name="Shape 811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12" name="Shape 812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13" name="Shape 813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14" name="Shape 814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15" name="Shape 815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16" name="Shape 816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17" name="Shape 817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18" name="Shape 818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19" name="Shape 819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20" name="Shape 820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21" name="Shape 821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22" name="Shape 822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23" name="Shape 823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24" name="Shape 824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25" name="Shape 825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26" name="Shape 826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27" name="Shape 827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28" name="Shape 828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29" name="Shape 829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30" name="Shape 830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31" name="Shape 831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32" name="Shape 832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33" name="Shape 833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34" name="Shape 834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35" name="Shape 835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36" name="Shape 836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37" name="Shape 837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38" name="Shape 838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39" name="Shape 839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40" name="Shape 840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841" name="Shape 841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latin typeface="微軟正黑體" pitchFamily="34" charset="-120"/>
                <a:ea typeface="微軟正黑體" pitchFamily="34" charset="-12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2" name="Shape 842"/>
          <p:cNvSpPr txBox="1">
            <a:spLocks noGrp="1"/>
          </p:cNvSpPr>
          <p:nvPr>
            <p:ph type="body" idx="1"/>
          </p:nvPr>
        </p:nvSpPr>
        <p:spPr>
          <a:xfrm>
            <a:off x="1131750" y="1750400"/>
            <a:ext cx="6880499" cy="4664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latin typeface="微軟正黑體" pitchFamily="34" charset="-120"/>
                <a:ea typeface="微軟正黑體" pitchFamily="34" charset="-12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03CED-C991-4300-AA58-2E14AF304D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7" name="Shape 1487"/>
          <p:cNvGrpSpPr/>
          <p:nvPr/>
        </p:nvGrpSpPr>
        <p:grpSpPr>
          <a:xfrm>
            <a:off x="1" y="4"/>
            <a:ext cx="9152064" cy="6864065"/>
            <a:chOff x="328725" y="238125"/>
            <a:chExt cx="3447625" cy="2585725"/>
          </a:xfrm>
        </p:grpSpPr>
        <p:sp>
          <p:nvSpPr>
            <p:cNvPr id="1488" name="Shape 1488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9" name="Shape 1489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0" name="Shape 1490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1" name="Shape 1491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2" name="Shape 1492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3" name="Shape 1493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4" name="Shape 1494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5" name="Shape 1495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6" name="Shape 1496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7" name="Shape 1497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8" name="Shape 1498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9" name="Shape 1499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0" name="Shape 1500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1" name="Shape 1501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2" name="Shape 1502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3" name="Shape 1503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4" name="Shape 1504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5" name="Shape 1505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6" name="Shape 1506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7" name="Shape 1507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8" name="Shape 1508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9" name="Shape 1509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0" name="Shape 1510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1" name="Shape 1511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2" name="Shape 1512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3" name="Shape 1513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4" name="Shape 1514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5" name="Shape 1515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6" name="Shape 1516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7" name="Shape 1517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8" name="Shape 1518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9" name="Shape 1519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0" name="Shape 1520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1" name="Shape 1521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2" name="Shape 1522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3" name="Shape 1523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4" name="Shape 1524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5" name="Shape 1525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6" name="Shape 1526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7" name="Shape 1527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8" name="Shape 1528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9" name="Shape 1529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0" name="Shape 1530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1" name="Shape 1531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2" name="Shape 1532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3" name="Shape 1533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4" name="Shape 1534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5" name="Shape 1535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6" name="Shape 1536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7" name="Shape 1537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8" name="Shape 1538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9" name="Shape 1539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0" name="Shape 1540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1" name="Shape 1541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2" name="Shape 1542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3" name="Shape 1543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4" name="Shape 1544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5" name="Shape 1545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6" name="Shape 1546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7" name="Shape 1547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8" name="Shape 1548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9" name="Shape 1549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0" name="Shape 1550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1" name="Shape 1551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2" name="Shape 1552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3" name="Shape 1553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4" name="Shape 1554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5" name="Shape 1555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6" name="Shape 1556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7" name="Shape 1557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8" name="Shape 1558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9" name="Shape 1559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0" name="Shape 1560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1" name="Shape 1561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2" name="Shape 1562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3" name="Shape 1563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4" name="Shape 1564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5" name="Shape 1565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6" name="Shape 1566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7" name="Shape 1567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8" name="Shape 1568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9" name="Shape 1569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0" name="Shape 1570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1" name="Shape 1571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2" name="Shape 1572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3" name="Shape 1573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4" name="Shape 1574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5" name="Shape 1575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6" name="Shape 1576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7" name="Shape 1577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8" name="Shape 1578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9" name="Shape 1579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0" name="Shape 1580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1" name="Shape 1581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2" name="Shape 1582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3" name="Shape 1583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4" name="Shape 1584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5" name="Shape 1585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6" name="Shape 1586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7" name="Shape 1587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8" name="Shape 1588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9" name="Shape 1589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0" name="Shape 1590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1" name="Shape 1591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0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300192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03CED-C991-4300-AA58-2E14AF304D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bg>
      <p:bgPr>
        <a:solidFill>
          <a:srgbClr val="F55D4B"/>
        </a:solidFill>
        <a:effectLst/>
      </p:bgPr>
    </p:bg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" name="Shape 1699"/>
          <p:cNvGrpSpPr/>
          <p:nvPr/>
        </p:nvGrpSpPr>
        <p:grpSpPr>
          <a:xfrm>
            <a:off x="1" y="4"/>
            <a:ext cx="9152064" cy="6864065"/>
            <a:chOff x="328725" y="238125"/>
            <a:chExt cx="3447625" cy="2585725"/>
          </a:xfrm>
        </p:grpSpPr>
        <p:sp>
          <p:nvSpPr>
            <p:cNvPr id="1700" name="Shape 1700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1" name="Shape 1701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2" name="Shape 1702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3" name="Shape 1703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4" name="Shape 1704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5" name="Shape 1705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6" name="Shape 1706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7" name="Shape 1707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8" name="Shape 1708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9" name="Shape 1709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0" name="Shape 1710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1" name="Shape 1711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2" name="Shape 1712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3" name="Shape 1713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4" name="Shape 1714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5" name="Shape 1715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6" name="Shape 1716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7" name="Shape 1717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8" name="Shape 1718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9" name="Shape 1719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0" name="Shape 1720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1" name="Shape 1721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2" name="Shape 1722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3" name="Shape 1723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4" name="Shape 1724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5" name="Shape 1725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6" name="Shape 1726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7" name="Shape 1727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8" name="Shape 1728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9" name="Shape 1729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0" name="Shape 1730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1" name="Shape 1731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2" name="Shape 1732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3" name="Shape 1733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4" name="Shape 1734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5" name="Shape 1735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6" name="Shape 1736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7" name="Shape 1737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8" name="Shape 1738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9" name="Shape 1739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0" name="Shape 1740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1" name="Shape 1741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2" name="Shape 1742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3" name="Shape 1743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4" name="Shape 1744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5" name="Shape 1745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6" name="Shape 1746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7" name="Shape 1747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8" name="Shape 1748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9" name="Shape 1749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0" name="Shape 1750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1" name="Shape 1751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2" name="Shape 1752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3" name="Shape 1753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4" name="Shape 1754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5" name="Shape 1755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6" name="Shape 1756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7" name="Shape 1757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8" name="Shape 1758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9" name="Shape 1759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0" name="Shape 1760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1" name="Shape 1761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2" name="Shape 1762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3" name="Shape 1763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4" name="Shape 1764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5" name="Shape 1765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6" name="Shape 1766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7" name="Shape 1767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8" name="Shape 1768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9" name="Shape 1769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0" name="Shape 1770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1" name="Shape 1771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2" name="Shape 1772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3" name="Shape 1773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4" name="Shape 1774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5" name="Shape 1775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6" name="Shape 1776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7" name="Shape 1777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8" name="Shape 1778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9" name="Shape 1779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0" name="Shape 1780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1" name="Shape 1781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2" name="Shape 1782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3" name="Shape 1783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4" name="Shape 1784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5" name="Shape 1785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6" name="Shape 1786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7" name="Shape 1787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8" name="Shape 1788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9" name="Shape 1789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0" name="Shape 1790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1" name="Shape 1791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2" name="Shape 1792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3" name="Shape 1793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4" name="Shape 1794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5" name="Shape 1795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6" name="Shape 1796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7" name="Shape 1797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8" name="Shape 1798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9" name="Shape 1799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0" name="Shape 1800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1" name="Shape 1801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2" name="Shape 1802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3" name="Shape 1803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" name="Shape 844"/>
          <p:cNvGrpSpPr/>
          <p:nvPr/>
        </p:nvGrpSpPr>
        <p:grpSpPr>
          <a:xfrm>
            <a:off x="138" y="104"/>
            <a:ext cx="9159994" cy="6870012"/>
            <a:chOff x="3843650" y="2891150"/>
            <a:chExt cx="3447625" cy="2585725"/>
          </a:xfrm>
        </p:grpSpPr>
        <p:sp>
          <p:nvSpPr>
            <p:cNvPr id="845" name="Shape 845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46" name="Shape 846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47" name="Shape 847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48" name="Shape 848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49" name="Shape 849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50" name="Shape 850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51" name="Shape 851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52" name="Shape 852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53" name="Shape 853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54" name="Shape 854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55" name="Shape 855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56" name="Shape 856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57" name="Shape 857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58" name="Shape 858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59" name="Shape 859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0" name="Shape 860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1" name="Shape 861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2" name="Shape 862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3" name="Shape 863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4" name="Shape 864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5" name="Shape 865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6" name="Shape 866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7" name="Shape 867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8" name="Shape 868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9" name="Shape 869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0" name="Shape 870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1" name="Shape 871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2" name="Shape 872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3" name="Shape 873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4" name="Shape 874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5" name="Shape 875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6" name="Shape 876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7" name="Shape 877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8" name="Shape 878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9" name="Shape 879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0" name="Shape 880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1" name="Shape 881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2" name="Shape 882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3" name="Shape 883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4" name="Shape 884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5" name="Shape 885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6" name="Shape 886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7" name="Shape 887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8" name="Shape 888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9" name="Shape 889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0" name="Shape 890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1" name="Shape 891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2" name="Shape 892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3" name="Shape 893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4" name="Shape 894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5" name="Shape 895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6" name="Shape 896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7" name="Shape 897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8" name="Shape 898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9" name="Shape 899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0" name="Shape 900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1" name="Shape 901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2" name="Shape 902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3" name="Shape 903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4" name="Shape 904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5" name="Shape 905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6" name="Shape 906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7" name="Shape 907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8" name="Shape 908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9" name="Shape 909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0" name="Shape 910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1" name="Shape 911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2" name="Shape 912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3" name="Shape 913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4" name="Shape 914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5" name="Shape 915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6" name="Shape 916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7" name="Shape 917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8" name="Shape 918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9" name="Shape 919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0" name="Shape 920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1" name="Shape 921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2" name="Shape 922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3" name="Shape 923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4" name="Shape 924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5" name="Shape 925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6" name="Shape 926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7" name="Shape 927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8" name="Shape 928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9" name="Shape 929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0" name="Shape 930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1" name="Shape 931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2" name="Shape 932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3" name="Shape 933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4" name="Shape 934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5" name="Shape 935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6" name="Shape 936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7" name="Shape 937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8" name="Shape 938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9" name="Shape 939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0" name="Shape 940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1" name="Shape 941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2" name="Shape 942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3" name="Shape 943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4" name="Shape 944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5" name="Shape 945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6" name="Shape 946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7" name="Shape 947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8" name="Shape 948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9" name="Shape 949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0" name="Shape 950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1" name="Shape 951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2" name="Shape 952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3" name="Shape 953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4" name="Shape 954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5" name="Shape 955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6" name="Shape 956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7" name="Shape 957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8" name="Shape 958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9" name="Shape 959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0" name="Shape 960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1" name="Shape 961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2" name="Shape 962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3" name="Shape 963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4" name="Shape 964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5" name="Shape 965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6" name="Shape 966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7" name="Shape 967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8" name="Shape 968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9" name="Shape 969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70" name="Shape 970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71" name="Shape 971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72" name="Shape 972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73" name="Shape 973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74" name="Shape 974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75" name="Shape 975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76" name="Shape 976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77" name="Shape 977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78" name="Shape 978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79" name="Shape 979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80" name="Shape 980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81" name="Shape 981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82" name="Shape 982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83" name="Shape 983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84" name="Shape 984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85" name="Shape 985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86" name="Shape 986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87" name="Shape 987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88" name="Shape 988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89" name="Shape 989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0" name="Shape 990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1" name="Shape 991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2" name="Shape 992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3" name="Shape 993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4" name="Shape 994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5" name="Shape 995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6" name="Shape 996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7" name="Shape 997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8" name="Shape 998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9" name="Shape 999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0" name="Shape 1000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1" name="Shape 1001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2" name="Shape 1002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3" name="Shape 1003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4" name="Shape 1004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5" name="Shape 1005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6" name="Shape 1006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7" name="Shape 1007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8" name="Shape 1008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9" name="Shape 1009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0" name="Shape 1010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1" name="Shape 1011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2" name="Shape 1012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3" name="Shape 1013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4" name="Shape 1014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5" name="Shape 1015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6" name="Shape 1016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7" name="Shape 1017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8" name="Shape 1018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19" name="Shape 1019"/>
          <p:cNvSpPr txBox="1">
            <a:spLocks noGrp="1"/>
          </p:cNvSpPr>
          <p:nvPr>
            <p:ph type="title"/>
          </p:nvPr>
        </p:nvSpPr>
        <p:spPr>
          <a:xfrm>
            <a:off x="1131750" y="620688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 sz="4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020" name="Shape 1020"/>
          <p:cNvSpPr txBox="1">
            <a:spLocks noGrp="1"/>
          </p:cNvSpPr>
          <p:nvPr>
            <p:ph type="body" idx="1"/>
          </p:nvPr>
        </p:nvSpPr>
        <p:spPr>
          <a:xfrm>
            <a:off x="1131725" y="1628800"/>
            <a:ext cx="3339599" cy="4642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 lang="en-US" dirty="0" smtClean="0"/>
          </a:p>
          <a:p>
            <a:endParaRPr dirty="0"/>
          </a:p>
        </p:txBody>
      </p:sp>
      <p:sp>
        <p:nvSpPr>
          <p:cNvPr id="1021" name="Shape 1021"/>
          <p:cNvSpPr txBox="1">
            <a:spLocks noGrp="1"/>
          </p:cNvSpPr>
          <p:nvPr>
            <p:ph type="body" idx="2"/>
          </p:nvPr>
        </p:nvSpPr>
        <p:spPr>
          <a:xfrm>
            <a:off x="4672553" y="1628800"/>
            <a:ext cx="3339599" cy="4642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 dirty="0"/>
          </a:p>
        </p:txBody>
      </p:sp>
      <p:sp>
        <p:nvSpPr>
          <p:cNvPr id="180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2B303CED-C991-4300-AA58-2E14AF304D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57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pPr lvl="0"/>
            <a:endParaRPr 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/>
            <a:fld id="{61D2DB95-3719-4AF7-A776-C4CABB1AA238}" type="slidenum">
              <a:rPr lang="en-US" altLang="zh-TW" smtClean="0"/>
              <a:pPr lvl="0"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5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20BF6528-48B0-4979-960D-8CC0D963CF81}" type="slidenum">
              <a:rPr lang="en-US" altLang="zh-TW" smtClean="0"/>
              <a:pPr lvl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70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3CED-C991-4300-AA58-2E14AF304D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22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3CED-C991-4300-AA58-2E14AF304D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27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31750" y="983100"/>
            <a:ext cx="6880499" cy="77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31750" y="1902800"/>
            <a:ext cx="6880499" cy="466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C3E50"/>
              </a:buClr>
              <a:buSzPct val="100000"/>
              <a:buFont typeface="Merriweather"/>
              <a:buChar char="✖"/>
              <a:defRPr sz="26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480"/>
              </a:spcBef>
              <a:buClr>
                <a:srgbClr val="2C3E50"/>
              </a:buClr>
              <a:buSzPct val="100000"/>
              <a:buFont typeface="Merriweather"/>
              <a:defRPr sz="2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48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6084168" y="1166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03CED-C991-4300-AA58-2E14AF304D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  <p:sldLayoutId id="2147483658" r:id="rId4"/>
    <p:sldLayoutId id="2147483677" r:id="rId5"/>
    <p:sldLayoutId id="2147483678" r:id="rId6"/>
    <p:sldLayoutId id="2147483679" r:id="rId7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微軟正黑體" pitchFamily="34" charset="-120"/>
          <a:ea typeface="微軟正黑體" pitchFamily="34" charset="-12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微軟正黑體" pitchFamily="34" charset="-120"/>
          <a:ea typeface="微軟正黑體" pitchFamily="34" charset="-12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03CED-C991-4300-AA58-2E14AF304D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64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topic.cw.com.tw/2016landfactory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Shape 1808"/>
          <p:cNvSpPr txBox="1">
            <a:spLocks noGrp="1"/>
          </p:cNvSpPr>
          <p:nvPr>
            <p:ph type="ctrTitle"/>
          </p:nvPr>
        </p:nvSpPr>
        <p:spPr>
          <a:xfrm>
            <a:off x="1500166" y="2355712"/>
            <a:ext cx="7320306" cy="178766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zh-TW" altLang="en-US" sz="5400" b="1" dirty="0" smtClean="0"/>
              <a:t>如何查找圖書館資源？</a:t>
            </a:r>
            <a:endParaRPr lang="en" sz="5400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2699792" y="3933056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圖書館參考服務</a:t>
            </a: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組  吳理莉</a:t>
            </a:r>
            <a:endParaRPr lang="zh-TW" altLang="en-US" sz="1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113904@mail.tku.edu.tw</a:t>
            </a:r>
            <a:endParaRPr lang="en-US" altLang="zh-TW" sz="1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(02)2621-5656  #</a:t>
            </a:r>
            <a:r>
              <a:rPr lang="en-US" altLang="zh-TW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2651</a:t>
            </a:r>
            <a:endParaRPr lang="en-US" altLang="zh-TW" sz="1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我想知道，圖書館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有王文科、王智弘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 smtClean="0"/>
              <a:t>教育研究法</a:t>
            </a:r>
            <a:r>
              <a:rPr lang="en-US" altLang="zh-TW" sz="2800" dirty="0" smtClean="0"/>
              <a:t>》</a:t>
            </a:r>
            <a:r>
              <a:rPr lang="zh-TW" altLang="en-US" sz="2800" dirty="0" smtClean="0"/>
              <a:t>這本</a:t>
            </a:r>
            <a:r>
              <a:rPr lang="zh-TW" altLang="en-US" sz="2800" dirty="0"/>
              <a:t>書嗎？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倘若想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</a:t>
            </a:r>
            <a:r>
              <a:rPr lang="zh-TW" altLang="en-US" sz="2800" dirty="0" smtClean="0"/>
              <a:t>研究計畫的準備與撰擬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該讀哪個章節呢</a:t>
            </a:r>
            <a:r>
              <a:rPr lang="zh-TW" altLang="en-US" sz="2800" dirty="0"/>
              <a:t>？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fld id="{BB936F86-56A6-4C2D-A066-CB3AC91A4DE1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81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9" y="673323"/>
            <a:ext cx="8515350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lIns="91425" tIns="91425" rIns="91425" bIns="91425" anchor="b" anchorCtr="0"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韓國年輕人都醬說：這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99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句韓語，不會怎麼行？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D765FF-CE2A-4DD7-B57D-42AC3F4E464D}" type="slidenum">
              <a:rPr lang="zh-TW" altLang="en-US" smtClean="0"/>
              <a:pPr/>
              <a:t>11</a:t>
            </a:fld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971600" y="1232756"/>
            <a:ext cx="2695560" cy="549352"/>
            <a:chOff x="1331640" y="1772816"/>
            <a:chExt cx="2695560" cy="549352"/>
          </a:xfrm>
        </p:grpSpPr>
        <p:sp>
          <p:nvSpPr>
            <p:cNvPr id="6" name="矩形 5"/>
            <p:cNvSpPr/>
            <p:nvPr/>
          </p:nvSpPr>
          <p:spPr>
            <a:xfrm>
              <a:off x="1331640" y="1772816"/>
              <a:ext cx="576064" cy="3600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979712" y="1952836"/>
              <a:ext cx="204748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點選即可播放</a:t>
              </a:r>
              <a:r>
                <a:rPr lang="zh-TW" altLang="en-US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音</a:t>
              </a:r>
              <a:r>
                <a:rPr lang="zh-TW" altLang="en-US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檔</a:t>
              </a:r>
              <a:endPara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348939" y="288968"/>
            <a:ext cx="851535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latinLnBrk="1">
              <a:buFont typeface="Arial" panose="020B0604020202020204" pitchFamily="34" charset="0"/>
              <a:buChar char="•"/>
              <a:defRPr/>
            </a:pPr>
            <a:r>
              <a:rPr kumimoji="0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試著查找本館語言學習的電子有聲書，並找到聲音檔</a:t>
            </a:r>
            <a:endParaRPr kumimoji="0"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1704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1131750" y="365984"/>
            <a:ext cx="6880499" cy="777000"/>
          </a:xfrm>
        </p:spPr>
        <p:txBody>
          <a:bodyPr/>
          <a:lstStyle/>
          <a:p>
            <a:pPr eaLnBrk="1" hangingPunct="1"/>
            <a:r>
              <a:rPr lang="zh-TW" altLang="en-US" sz="4000" dirty="0" smtClean="0"/>
              <a:t>找不到？別放棄！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>
          <a:xfrm>
            <a:off x="357158" y="1285860"/>
            <a:ext cx="4098952" cy="5572140"/>
          </a:xfrm>
        </p:spPr>
        <p:txBody>
          <a:bodyPr>
            <a:noAutofit/>
          </a:bodyPr>
          <a:lstStyle/>
          <a:p>
            <a:pPr marL="271463" indent="-271463" eaLnBrk="1" hangingPunct="1">
              <a:defRPr/>
            </a:pPr>
            <a:r>
              <a:rPr lang="zh-TW" altLang="en-US" sz="3200" dirty="0" smtClean="0"/>
              <a:t>書被借走了</a:t>
            </a:r>
            <a:endParaRPr lang="en-US" altLang="zh-TW" sz="3200" dirty="0" smtClean="0"/>
          </a:p>
          <a:p>
            <a:pPr marL="625475" lvl="1" indent="-266700">
              <a:buFont typeface="Arial" pitchFamily="34" charset="0"/>
              <a:buChar char="•"/>
              <a:defRPr/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預約 </a:t>
            </a:r>
            <a:endParaRPr lang="en-US" altLang="zh-TW" sz="2800" dirty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25475" lvl="1" indent="-266700" eaLnBrk="1" hangingPunct="1">
              <a:buFont typeface="Arial" pitchFamily="34" charset="0"/>
              <a:buChar char="•"/>
              <a:defRPr/>
            </a:pP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館際合作服務</a:t>
            </a:r>
            <a:endParaRPr lang="en-US" altLang="zh-TW" sz="2800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2400"/>
              </a:spcBef>
              <a:defRPr/>
            </a:pPr>
            <a:endParaRPr lang="en-US" altLang="zh-TW" sz="3200" dirty="0" smtClean="0"/>
          </a:p>
          <a:p>
            <a:pPr marL="342900" indent="-342900">
              <a:spcBef>
                <a:spcPts val="2400"/>
              </a:spcBef>
              <a:defRPr/>
            </a:pPr>
            <a:r>
              <a:rPr lang="zh-TW" altLang="en-US" sz="3200" dirty="0" smtClean="0"/>
              <a:t>書在分館或罕用書庫？</a:t>
            </a:r>
            <a:endParaRPr lang="en-US" altLang="zh-TW" sz="3200" dirty="0" smtClean="0"/>
          </a:p>
          <a:p>
            <a:pPr marL="625475" lvl="1" indent="-266700">
              <a:buFont typeface="Arial" pitchFamily="34" charset="0"/>
              <a:buChar char="•"/>
              <a:defRPr/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被借出</a:t>
            </a:r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預約 </a:t>
            </a:r>
            <a:endParaRPr lang="en-US" altLang="zh-TW" sz="2800" dirty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25475" lvl="1" indent="-266700">
              <a:buFont typeface="Arial" pitchFamily="34" charset="0"/>
              <a:buChar char="•"/>
              <a:defRPr/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未借出</a:t>
            </a:r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 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「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圖書資料調閱系統」</a:t>
            </a:r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endParaRPr lang="en-US" altLang="zh-TW" sz="2800" dirty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25475" lvl="1" indent="-266700" eaLnBrk="1" hangingPunct="1"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18369B-785B-4AD8-8307-7F167271BF38}" type="slidenum">
              <a:rPr lang="zh-TW" altLang="en-US" sz="1300" smtClean="0">
                <a:latin typeface="微軟正黑體" pitchFamily="34" charset="-120"/>
                <a:ea typeface="微軟正黑體" pitchFamily="34" charset="-120"/>
                <a:cs typeface="나눔고딕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zh-TW" altLang="en-US" sz="1300" smtClean="0">
              <a:latin typeface="微軟正黑體" pitchFamily="34" charset="-120"/>
              <a:ea typeface="微軟正黑體" pitchFamily="34" charset="-120"/>
              <a:cs typeface="나눔고딕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357686" y="1285860"/>
            <a:ext cx="4500562" cy="5572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Merriweather"/>
                <a:sym typeface="Merriweather"/>
              </a:rPr>
              <a:t>館藏狀態顯示「處理中」</a:t>
            </a:r>
            <a:endParaRPr kumimoji="0" lang="en-US" altLang="zh-TW" sz="2800" b="0" i="0" u="none" strike="noStrike" kern="0" cap="none" spc="0" normalizeH="0" baseline="0" noProof="0" dirty="0" smtClean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Merriweather"/>
              <a:sym typeface="Merriweather"/>
            </a:endParaRPr>
          </a:p>
          <a:p>
            <a:pPr marL="625475" marR="0" lvl="1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Merriweather"/>
                <a:sym typeface="Merriweather"/>
              </a:rPr>
              <a:t>學術需求可申請急用，約</a:t>
            </a:r>
            <a:r>
              <a:rPr kumimoji="0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Merriweather"/>
                <a:sym typeface="Merriweather"/>
              </a:rPr>
              <a:t>3-5</a:t>
            </a: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Merriweather"/>
                <a:sym typeface="Merriweather"/>
              </a:rPr>
              <a:t>個工作天 </a:t>
            </a:r>
            <a:r>
              <a:rPr kumimoji="0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Merriweather"/>
                <a:sym typeface="Merriweather"/>
              </a:rPr>
              <a:t/>
            </a:r>
            <a:br>
              <a:rPr kumimoji="0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Merriweather"/>
                <a:sym typeface="Merriweather"/>
              </a:rPr>
            </a:br>
            <a:endParaRPr kumimoji="0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Merriweather"/>
              <a:sym typeface="Merriweathe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tabLst/>
              <a:defRPr/>
            </a:pPr>
            <a:endParaRPr kumimoji="0" lang="en-US" altLang="zh-TW" sz="1100" b="0" i="0" u="none" strike="noStrike" kern="0" cap="none" spc="0" normalizeH="0" baseline="0" noProof="0" dirty="0" smtClean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Merriweather"/>
              <a:sym typeface="Merriweathe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Merriweather"/>
                <a:sym typeface="Merriweather"/>
              </a:rPr>
              <a:t>查無資料 </a:t>
            </a:r>
            <a:endParaRPr kumimoji="0" lang="en-US" altLang="zh-TW" sz="3200" b="0" i="0" u="none" strike="noStrike" kern="0" cap="none" spc="0" normalizeH="0" baseline="0" noProof="0" dirty="0" smtClean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Merriweather"/>
              <a:sym typeface="Merriweather"/>
            </a:endParaRPr>
          </a:p>
          <a:p>
            <a:pPr marL="625475" lvl="1" indent="-266700">
              <a:buClr>
                <a:srgbClr val="2C3E50"/>
              </a:buClr>
              <a:buSzPct val="100000"/>
              <a:buFont typeface="Arial" pitchFamily="34" charset="0"/>
              <a:buChar char="•"/>
              <a:defRPr/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Merriweather"/>
                <a:sym typeface="Merriweather"/>
              </a:rPr>
              <a:t>建議購買</a:t>
            </a:r>
            <a:endParaRPr lang="en-US" altLang="zh-TW" sz="2800" dirty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Merriweather"/>
              <a:sym typeface="Merriweather"/>
            </a:endParaRPr>
          </a:p>
          <a:p>
            <a:pPr marL="625475" marR="0" lvl="1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Merriweather"/>
                <a:sym typeface="Merriweather"/>
              </a:rPr>
              <a:t>館際合作服務</a:t>
            </a:r>
            <a:r>
              <a:rPr kumimoji="0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Merriweather"/>
                <a:sym typeface="Merriweather"/>
              </a:rPr>
              <a:t>(NDDS</a:t>
            </a: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Merriweather"/>
                <a:sym typeface="Merriweather"/>
              </a:rPr>
              <a:t>、</a:t>
            </a:r>
            <a:r>
              <a:rPr kumimoji="0" lang="en-US" altLang="zh-TW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Merriweather"/>
                <a:sym typeface="Merriweather"/>
              </a:rPr>
              <a:t>RapidILL</a:t>
            </a: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Merriweather"/>
                <a:sym typeface="Merriweather"/>
              </a:rPr>
              <a:t>、親至他校借還</a:t>
            </a:r>
            <a:r>
              <a:rPr kumimoji="0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Merriweather"/>
                <a:sym typeface="Merriweather"/>
              </a:rPr>
              <a:t>)</a:t>
            </a:r>
            <a:endParaRPr kumimoji="0" lang="en-US" altLang="zh-TW" sz="2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61251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5572164" cy="777000"/>
          </a:xfrm>
        </p:spPr>
        <p:txBody>
          <a:bodyPr/>
          <a:lstStyle/>
          <a:p>
            <a:pPr algn="l" eaLnBrk="1" hangingPunct="1"/>
            <a:r>
              <a:rPr lang="zh-TW" altLang="en-US" sz="4000" dirty="0" smtClean="0"/>
              <a:t>期刊資源如何取用？</a:t>
            </a:r>
            <a:endParaRPr lang="zh-TW" altLang="en-US" sz="2000" dirty="0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E01290-65E1-4905-9C3B-9EFA2D58596A}" type="slidenum">
              <a:rPr lang="zh-TW" altLang="en-US" sz="1300" smtClean="0">
                <a:latin typeface="微軟正黑體" pitchFamily="34" charset="-120"/>
                <a:ea typeface="微軟正黑體" pitchFamily="34" charset="-120"/>
                <a:cs typeface="나눔고딕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zh-TW" altLang="en-US" sz="1300" smtClean="0">
              <a:latin typeface="微軟正黑體" pitchFamily="34" charset="-120"/>
              <a:ea typeface="微軟正黑體" pitchFamily="34" charset="-120"/>
              <a:cs typeface="나눔고딕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8072494" cy="49180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829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0572"/>
            <a:ext cx="9127045" cy="43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1750" y="476672"/>
            <a:ext cx="6880499" cy="777000"/>
          </a:xfrm>
        </p:spPr>
        <p:txBody>
          <a:bodyPr/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期刊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雜誌如何查詢及使用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fld id="{BB936F86-56A6-4C2D-A066-CB3AC91A4DE1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" y="2636912"/>
            <a:ext cx="467543" cy="30243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0" y="5926221"/>
            <a:ext cx="4065273" cy="5232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P=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紙本；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E=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電子版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紙本期刊位於圖書館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40152" y="2636912"/>
            <a:ext cx="1014126" cy="30243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2671" y="1202795"/>
            <a:ext cx="6297521" cy="30777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查找特定期刊雜誌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Tips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刊名查找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依出版年判斷使用紙本或電子版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36096" y="2204864"/>
            <a:ext cx="1728192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注意全文資料</a:t>
            </a:r>
            <a:r>
              <a:rPr lang="zh-TW" altLang="en-US" dirty="0">
                <a:solidFill>
                  <a:schemeClr val="tx1"/>
                </a:solidFill>
              </a:rPr>
              <a:t>範圍</a:t>
            </a:r>
          </a:p>
        </p:txBody>
      </p:sp>
    </p:spTree>
    <p:extLst>
      <p:ext uri="{BB962C8B-B14F-4D97-AF65-F5344CB8AC3E}">
        <p14:creationId xmlns:p14="http://schemas.microsoft.com/office/powerpoint/2010/main" val="1755555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>
          <a:xfrm>
            <a:off x="1131750" y="908720"/>
            <a:ext cx="6880499" cy="4664999"/>
          </a:xfrm>
        </p:spPr>
        <p:txBody>
          <a:bodyPr/>
          <a:lstStyle/>
          <a:p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淡江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有無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(no.84)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BIG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ISSUE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？紙本還是電子版？總館有還是分館也有？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TW" sz="2800" dirty="0" smtClean="0"/>
              <a:t>《</a:t>
            </a:r>
            <a:r>
              <a:rPr lang="zh-TW" altLang="en-US" sz="2800" dirty="0" smtClean="0"/>
              <a:t>天下雜誌</a:t>
            </a:r>
            <a:r>
              <a:rPr lang="en-US" altLang="zh-TW" sz="2800" dirty="0" smtClean="0"/>
              <a:t>》</a:t>
            </a:r>
            <a:r>
              <a:rPr lang="zh-TW" altLang="en-US" sz="2800" dirty="0" smtClean="0"/>
              <a:t>有</a:t>
            </a:r>
            <a:r>
              <a:rPr lang="zh-TW" altLang="en-US" sz="2800" dirty="0"/>
              <a:t>全文下載功能嗎</a:t>
            </a:r>
            <a:r>
              <a:rPr lang="en-US" altLang="zh-TW" sz="2800" dirty="0" smtClean="0"/>
              <a:t>?2016</a:t>
            </a:r>
            <a:r>
              <a:rPr lang="zh-TW" altLang="en-US" sz="2800" dirty="0" smtClean="0"/>
              <a:t>年曾以專文</a:t>
            </a:r>
            <a:r>
              <a:rPr lang="en-US" altLang="zh-TW" sz="2800" dirty="0" smtClean="0"/>
              <a:t>--</a:t>
            </a:r>
            <a:r>
              <a:rPr lang="zh-TW" altLang="en-US" sz="2800" dirty="0" smtClean="0"/>
              <a:t>「農地</a:t>
            </a:r>
            <a:r>
              <a:rPr lang="zh-TW" altLang="en-US" sz="2800" dirty="0"/>
              <a:t>上的世界</a:t>
            </a:r>
            <a:r>
              <a:rPr lang="zh-TW" altLang="en-US" sz="2800" dirty="0" smtClean="0"/>
              <a:t>冠軍」探討違建與污染問題，其中顯示農地污染面積最大的為哪個縣市？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fld id="{BB936F86-56A6-4C2D-A066-CB3AC91A4DE1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5" name="AutoShape 4" descr="http://new.cwk.com.tw.ezproxy.lib.tku.edu.tw/magazine/cover/10152784/5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0" name="AutoShape 6" descr="http://new.cwk.com.tw.ezproxy.lib.tku.edu.tw/magazine/cover/10152784/5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Picture 4" descr="http://www.bigissue.tw/sites/default/files/tbi-cover-84-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5636">
            <a:off x="6521553" y="4487324"/>
            <a:ext cx="2091489" cy="164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60375" y="5949280"/>
            <a:ext cx="4471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linkClick r:id="rId4"/>
              </a:rPr>
              <a:t>http://topic.cw.com.tw/2016landfactory/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000">
            <a:off x="4741610" y="4523564"/>
            <a:ext cx="1323658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917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2537"/>
            <a:ext cx="8001056" cy="52163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6880499" cy="1062752"/>
          </a:xfrm>
        </p:spPr>
        <p:txBody>
          <a:bodyPr/>
          <a:lstStyle/>
          <a:p>
            <a:pPr algn="l" eaLnBrk="1" hangingPunct="1"/>
            <a:r>
              <a:rPr lang="zh-TW" altLang="en-US" sz="4000" dirty="0" smtClean="0"/>
              <a:t>資料庫如何取用？</a:t>
            </a:r>
            <a:endParaRPr lang="zh-TW" altLang="en-US" sz="2000" dirty="0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9793EE52-0F29-462F-A84A-062DD1B471A4}" type="slidenum">
              <a:rPr lang="zh-TW" altLang="en-US" sz="1200" smtClean="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16</a:t>
            </a:fld>
            <a:endParaRPr lang="zh-TW" altLang="en-US" sz="1200" smtClean="0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13319" name="文字方塊 2"/>
          <p:cNvSpPr txBox="1">
            <a:spLocks noChangeArrowheads="1"/>
          </p:cNvSpPr>
          <p:nvPr/>
        </p:nvSpPr>
        <p:spPr bwMode="auto">
          <a:xfrm>
            <a:off x="4716016" y="908720"/>
            <a:ext cx="401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dirty="0">
                <a:ea typeface="나눔고딕"/>
              </a:rPr>
              <a:t>圖書館首頁：</a:t>
            </a:r>
            <a:r>
              <a:rPr kumimoji="0" lang="en-US" altLang="zh-TW" sz="1800" dirty="0">
                <a:ea typeface="나눔고딕"/>
              </a:rPr>
              <a:t>www.lib.tku.edu.tw</a:t>
            </a:r>
            <a:endParaRPr kumimoji="0" lang="zh-TW" altLang="en-US" sz="1800" dirty="0">
              <a:ea typeface="나눔고딕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624" y="389738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輸入資料庫名稱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5656" y="2944689"/>
            <a:ext cx="2847975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16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973B25-F4CE-49ED-96F8-C4AD5204C058}" type="slidenum">
              <a:rPr lang="zh-TW" altLang="en-US" sz="1300" smtClean="0">
                <a:latin typeface="微軟正黑體" pitchFamily="34" charset="-120"/>
                <a:ea typeface="微軟正黑體" pitchFamily="34" charset="-120"/>
                <a:cs typeface="나눔고딕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zh-TW" altLang="en-US" sz="1300" smtClean="0">
              <a:latin typeface="微軟正黑體" pitchFamily="34" charset="-120"/>
              <a:ea typeface="微軟正黑體" pitchFamily="34" charset="-120"/>
              <a:cs typeface="나눔고딕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60388"/>
            <a:ext cx="5973763" cy="6038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9"/>
          <p:cNvGrpSpPr>
            <a:grpSpLocks/>
          </p:cNvGrpSpPr>
          <p:nvPr/>
        </p:nvGrpSpPr>
        <p:grpSpPr bwMode="auto">
          <a:xfrm>
            <a:off x="1690688" y="1628775"/>
            <a:ext cx="7442200" cy="2849563"/>
            <a:chOff x="1195164" y="2077605"/>
            <a:chExt cx="7442567" cy="2850826"/>
          </a:xfrm>
        </p:grpSpPr>
        <p:grpSp>
          <p:nvGrpSpPr>
            <p:cNvPr id="3" name="群組 5"/>
            <p:cNvGrpSpPr>
              <a:grpSpLocks/>
            </p:cNvGrpSpPr>
            <p:nvPr/>
          </p:nvGrpSpPr>
          <p:grpSpPr bwMode="auto">
            <a:xfrm>
              <a:off x="1195164" y="2250120"/>
              <a:ext cx="7442567" cy="2678311"/>
              <a:chOff x="1195164" y="2250120"/>
              <a:chExt cx="7442567" cy="2678311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990889" y="2984469"/>
                <a:ext cx="4646842" cy="1943962"/>
              </a:xfrm>
              <a:prstGeom prst="rect">
                <a:avLst/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9" name="矩形 8"/>
              <p:cNvSpPr/>
              <p:nvPr/>
            </p:nvSpPr>
            <p:spPr>
              <a:xfrm>
                <a:off x="1195164" y="2250719"/>
                <a:ext cx="1224022" cy="26523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100">
                    <a:solidFill>
                      <a:schemeClr val="tx1"/>
                    </a:solidFill>
                    <a:latin typeface="Arial" pitchFamily="34" charset="0"/>
                    <a:ea typeface="SimSun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700">
                    <a:solidFill>
                      <a:schemeClr val="tx1"/>
                    </a:solidFill>
                    <a:latin typeface="Arial" pitchFamily="34" charset="0"/>
                    <a:ea typeface="SimSun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300">
                    <a:solidFill>
                      <a:schemeClr val="tx1"/>
                    </a:solidFill>
                    <a:latin typeface="Arial" pitchFamily="34" charset="0"/>
                    <a:ea typeface="SimSun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900">
                    <a:solidFill>
                      <a:schemeClr val="tx1"/>
                    </a:solidFill>
                    <a:latin typeface="Arial" pitchFamily="34" charset="0"/>
                    <a:ea typeface="SimSun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900">
                    <a:solidFill>
                      <a:schemeClr val="tx1"/>
                    </a:solidFill>
                    <a:latin typeface="Arial" pitchFamily="34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900">
                    <a:solidFill>
                      <a:schemeClr val="tx1"/>
                    </a:solidFill>
                    <a:latin typeface="Arial" pitchFamily="34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900">
                    <a:solidFill>
                      <a:schemeClr val="tx1"/>
                    </a:solidFill>
                    <a:latin typeface="Arial" pitchFamily="34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900">
                    <a:solidFill>
                      <a:schemeClr val="tx1"/>
                    </a:solidFill>
                    <a:latin typeface="Arial" pitchFamily="34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900">
                    <a:solidFill>
                      <a:schemeClr val="tx1"/>
                    </a:solidFill>
                    <a:latin typeface="Arial" pitchFamily="34" charset="0"/>
                    <a:ea typeface="SimSun" pitchFamily="2" charset="-122"/>
                  </a:defRPr>
                </a:lvl9pPr>
              </a:lstStyle>
              <a:p>
                <a:pPr algn="ctr" eaLnBrk="1" latinLnBrk="1" hangingPunct="1">
                  <a:spcBef>
                    <a:spcPct val="0"/>
                  </a:spcBef>
                  <a:buFontTx/>
                  <a:buNone/>
                  <a:defRPr/>
                </a:pPr>
                <a:endParaRPr kumimoji="0" lang="zh-TW" altLang="en-US" sz="1800" smtClean="0">
                  <a:solidFill>
                    <a:srgbClr val="FFFFFF"/>
                  </a:solidFill>
                  <a:ea typeface="나눔고딕"/>
                  <a:cs typeface="나눔고딕"/>
                </a:endParaRPr>
              </a:p>
            </p:txBody>
          </p:sp>
        </p:grpSp>
        <p:sp>
          <p:nvSpPr>
            <p:cNvPr id="7" name="弧形箭號 (下彎) 6"/>
            <p:cNvSpPr/>
            <p:nvPr/>
          </p:nvSpPr>
          <p:spPr>
            <a:xfrm rot="763250">
              <a:off x="2608109" y="2077605"/>
              <a:ext cx="1800314" cy="60987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7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3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9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9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pPr algn="ctr" eaLnBrk="1" latinLnBrk="1" hangingPunct="1">
                <a:spcBef>
                  <a:spcPct val="0"/>
                </a:spcBef>
                <a:buFontTx/>
                <a:buNone/>
                <a:defRPr/>
              </a:pPr>
              <a:endParaRPr kumimoji="0" lang="zh-TW" altLang="en-US" sz="1800" smtClean="0">
                <a:ea typeface="나눔고딕"/>
                <a:cs typeface="나눔고딕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331913" y="1795463"/>
            <a:ext cx="323850" cy="265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  <a:defRPr/>
            </a:pPr>
            <a:endParaRPr kumimoji="0" lang="zh-TW" altLang="en-US" sz="1800" smtClean="0">
              <a:solidFill>
                <a:srgbClr val="FFFFFF"/>
              </a:solidFill>
              <a:ea typeface="나눔고딕"/>
              <a:cs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2417351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880499" cy="777000"/>
          </a:xfrm>
        </p:spPr>
        <p:txBody>
          <a:bodyPr/>
          <a:lstStyle/>
          <a:p>
            <a:r>
              <a:rPr lang="zh-TW" altLang="en-US" dirty="0" smtClean="0"/>
              <a:t>常用資料庫推薦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303CED-C991-4300-AA58-2E14AF304D57}" type="slidenum">
              <a:rPr lang="zh-TW" altLang="en-US" smtClean="0"/>
              <a:pPr/>
              <a:t>18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444110105"/>
              </p:ext>
            </p:extLst>
          </p:nvPr>
        </p:nvGraphicFramePr>
        <p:xfrm>
          <a:off x="1043608" y="1412776"/>
          <a:ext cx="7848872" cy="485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2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Shape 1822"/>
          <p:cNvSpPr txBox="1">
            <a:spLocks noGrp="1"/>
          </p:cNvSpPr>
          <p:nvPr>
            <p:ph type="ctrTitle" idx="4294967295"/>
          </p:nvPr>
        </p:nvSpPr>
        <p:spPr>
          <a:xfrm>
            <a:off x="358135" y="636766"/>
            <a:ext cx="8784976" cy="538452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zh-TW" altLang="en-US" sz="5400" dirty="0" smtClean="0">
                <a:latin typeface="微軟正黑體" pitchFamily="34" charset="-120"/>
                <a:ea typeface="微軟正黑體" pitchFamily="34" charset="-120"/>
              </a:rPr>
              <a:t>當我只有關鍵字或主題</a:t>
            </a:r>
            <a:r>
              <a:rPr lang="en-US" altLang="zh-TW" sz="54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54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54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54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54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5400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54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54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54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54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5400" dirty="0">
                <a:latin typeface="微軟正黑體" pitchFamily="34" charset="-120"/>
                <a:ea typeface="微軟正黑體" pitchFamily="34" charset="-120"/>
              </a:rPr>
              <a:t>當我有特定的書目</a:t>
            </a:r>
            <a:r>
              <a:rPr lang="zh-TW" altLang="en-US" sz="5400" dirty="0" smtClean="0">
                <a:latin typeface="微軟正黑體" pitchFamily="34" charset="-120"/>
                <a:ea typeface="微軟正黑體" pitchFamily="34" charset="-120"/>
              </a:rPr>
              <a:t>資料</a:t>
            </a:r>
            <a:endParaRPr lang="en" altLang="en-US" sz="5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5298" name="Picture 2" descr="http://img.taopic.com/uploads/allimg/121013/235016-1210131R5591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2220942"/>
            <a:ext cx="2000264" cy="2430455"/>
          </a:xfrm>
          <a:prstGeom prst="rect">
            <a:avLst/>
          </a:prstGeom>
          <a:noFill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303CED-C991-4300-AA58-2E14AF304D57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6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Shape 1813"/>
          <p:cNvSpPr txBox="1">
            <a:spLocks noGrp="1"/>
          </p:cNvSpPr>
          <p:nvPr>
            <p:ph type="title"/>
          </p:nvPr>
        </p:nvSpPr>
        <p:spPr>
          <a:xfrm>
            <a:off x="1131750" y="937488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altLang="en-US" sz="5400" dirty="0" smtClean="0"/>
              <a:t>課程大綱</a:t>
            </a:r>
            <a:endParaRPr lang="en" sz="5400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>
          <a:xfrm>
            <a:off x="1131750" y="1750401"/>
            <a:ext cx="6880499" cy="4414904"/>
          </a:xfrm>
        </p:spPr>
        <p:txBody>
          <a:bodyPr/>
          <a:lstStyle/>
          <a:p>
            <a:pPr>
              <a:spcBef>
                <a:spcPts val="1800"/>
              </a:spcBef>
              <a:buBlip>
                <a:blip r:embed="rId3"/>
              </a:buBlip>
            </a:pPr>
            <a:r>
              <a:rPr lang="zh-TW" altLang="en-US" sz="3600" dirty="0"/>
              <a:t>研究主題有哪</a:t>
            </a:r>
            <a:r>
              <a:rPr lang="zh-TW" altLang="en-US" sz="3600" dirty="0" smtClean="0"/>
              <a:t>些「關鍵字」</a:t>
            </a:r>
            <a:endParaRPr lang="en-US" altLang="zh-TW" sz="3600" dirty="0"/>
          </a:p>
          <a:p>
            <a:pPr>
              <a:spcBef>
                <a:spcPts val="1800"/>
              </a:spcBef>
              <a:buBlip>
                <a:blip r:embed="rId3"/>
              </a:buBlip>
            </a:pPr>
            <a:r>
              <a:rPr lang="zh-TW" altLang="en-US" sz="3600" dirty="0"/>
              <a:t>如何取得所需資源？</a:t>
            </a:r>
          </a:p>
          <a:p>
            <a:pPr marL="544513" lvl="2" indent="-104775">
              <a:spcBef>
                <a:spcPts val="1800"/>
              </a:spcBef>
              <a:buBlip>
                <a:blip r:embed="rId3"/>
              </a:buBlip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館藏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目錄：圖書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DVD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513" lvl="2" indent="-104775">
              <a:spcBef>
                <a:spcPts val="1800"/>
              </a:spcBef>
              <a:buBlip>
                <a:blip r:embed="rId3"/>
              </a:buBlip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513" lvl="2" indent="-104775">
              <a:spcBef>
                <a:spcPts val="1800"/>
              </a:spcBef>
              <a:buBlip>
                <a:blip r:embed="rId3"/>
              </a:buBlip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期刊雜誌</a:t>
            </a:r>
          </a:p>
          <a:p>
            <a:pPr marL="544513" lvl="2" indent="-104775">
              <a:spcBef>
                <a:spcPts val="1800"/>
              </a:spcBef>
              <a:buBlip>
                <a:blip r:embed="rId3"/>
              </a:buBlip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513" lvl="2" indent="-104775">
              <a:spcBef>
                <a:spcPts val="1800"/>
              </a:spcBef>
              <a:buBlip>
                <a:blip r:embed="rId3"/>
              </a:buBlip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學術搜尋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  <a:buBlip>
                <a:blip r:embed="rId3"/>
              </a:buBlip>
            </a:pPr>
            <a:r>
              <a:rPr lang="zh-TW" altLang="en-US" sz="3600" dirty="0" smtClean="0"/>
              <a:t>館</a:t>
            </a:r>
            <a:r>
              <a:rPr lang="zh-TW" altLang="en-US" sz="3600" dirty="0"/>
              <a:t>際合作服務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303CED-C991-4300-AA58-2E14AF304D57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4"/>
          <p:cNvSpPr>
            <a:spLocks noGrp="1"/>
          </p:cNvSpPr>
          <p:nvPr>
            <p:ph type="title"/>
          </p:nvPr>
        </p:nvSpPr>
        <p:spPr>
          <a:xfrm>
            <a:off x="956971" y="404664"/>
            <a:ext cx="7472697" cy="777000"/>
          </a:xfrm>
        </p:spPr>
        <p:txBody>
          <a:bodyPr/>
          <a:lstStyle/>
          <a:p>
            <a:pPr eaLnBrk="1" hangingPunct="1"/>
            <a:r>
              <a:rPr lang="zh-TW" altLang="en-US" sz="4400" dirty="0" smtClean="0"/>
              <a:t>看了參考文獻，判斷資料類型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>
          <a:xfrm>
            <a:off x="785786" y="1357298"/>
            <a:ext cx="6880499" cy="5107600"/>
          </a:xfrm>
        </p:spPr>
        <p:txBody>
          <a:bodyPr>
            <a:normAutofit fontScale="92500"/>
          </a:bodyPr>
          <a:lstStyle/>
          <a:p>
            <a:pPr marL="457200" indent="-457200" eaLnBrk="1" hangingPunct="1">
              <a:buFont typeface="Times New Roman" panose="02020603050405020304" pitchFamily="18" charset="0"/>
              <a:buChar char="⸗"/>
              <a:defRPr/>
            </a:pPr>
            <a:r>
              <a:rPr lang="en-US" altLang="ja-JP" sz="2400" dirty="0" smtClean="0"/>
              <a:t>Brown, H. D. (2007). Teaching by principles: An interactive approach to language pedagogy. New York: Person Education.</a:t>
            </a:r>
          </a:p>
          <a:p>
            <a:pPr marL="457200" indent="-6350" eaLnBrk="1" hangingPunct="1">
              <a:buNone/>
              <a:defRPr/>
            </a:pPr>
            <a:r>
              <a:rPr lang="zh-TW" altLang="en-US" sz="2000" dirty="0" smtClean="0"/>
              <a:t>辨識重點： </a:t>
            </a:r>
            <a:r>
              <a:rPr lang="zh-TW" altLang="en-US" sz="2200" dirty="0">
                <a:solidFill>
                  <a:srgbClr val="FFC000"/>
                </a:solidFill>
              </a:rPr>
              <a:t>〼 出版社    </a:t>
            </a:r>
            <a:r>
              <a:rPr lang="zh-TW" altLang="en-US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zh-TW" altLang="en-US" sz="2200" dirty="0">
                <a:solidFill>
                  <a:srgbClr val="00B050"/>
                </a:solidFill>
              </a:rPr>
              <a:t>〼書名  </a:t>
            </a:r>
            <a:endParaRPr lang="en-US" altLang="zh-TW" sz="2200" dirty="0">
              <a:solidFill>
                <a:srgbClr val="00B050"/>
              </a:solidFill>
            </a:endParaRPr>
          </a:p>
          <a:p>
            <a:pPr marL="457200" indent="-457200" eaLnBrk="1" hangingPunct="1">
              <a:spcBef>
                <a:spcPts val="1800"/>
              </a:spcBef>
              <a:buFont typeface="Times New Roman" panose="02020603050405020304" pitchFamily="18" charset="0"/>
              <a:buChar char="⸗"/>
              <a:defRPr/>
            </a:pPr>
            <a:r>
              <a:rPr lang="en-US" altLang="zh-TW" sz="2200" dirty="0" smtClean="0"/>
              <a:t>AI-</a:t>
            </a:r>
            <a:r>
              <a:rPr lang="en-US" altLang="zh-TW" sz="2200" dirty="0" err="1" smtClean="0"/>
              <a:t>Jarf</a:t>
            </a:r>
            <a:r>
              <a:rPr lang="en-US" altLang="zh-TW" sz="2200" dirty="0" smtClean="0"/>
              <a:t>, R. (2012). Online videos for specific purposes. Journal of Education and Social Research, 2(6), 17-21. </a:t>
            </a:r>
            <a:r>
              <a:rPr lang="en-US" altLang="ja-JP" sz="3000" dirty="0" smtClean="0"/>
              <a:t> </a:t>
            </a:r>
            <a:r>
              <a:rPr lang="en-US" altLang="zh-TW" sz="3000" dirty="0"/>
              <a:t> </a:t>
            </a:r>
            <a:r>
              <a:rPr lang="en-US" altLang="zh-TW" sz="3000" dirty="0" smtClean="0"/>
              <a:t/>
            </a:r>
            <a:br>
              <a:rPr lang="en-US" altLang="zh-TW" sz="3000" dirty="0" smtClean="0"/>
            </a:br>
            <a:r>
              <a:rPr lang="zh-TW" altLang="en-US" sz="2200" dirty="0" smtClean="0"/>
              <a:t>辨識</a:t>
            </a:r>
            <a:r>
              <a:rPr lang="zh-TW" altLang="en-US" sz="2200" dirty="0"/>
              <a:t>重點：</a:t>
            </a:r>
            <a:r>
              <a:rPr lang="zh-TW" altLang="en-US" sz="1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zh-TW" altLang="en-US" dirty="0">
                <a:solidFill>
                  <a:srgbClr val="FFC000"/>
                </a:solidFill>
              </a:rPr>
              <a:t>〼卷期 </a:t>
            </a:r>
            <a:r>
              <a:rPr lang="zh-TW" altLang="en-US" dirty="0">
                <a:solidFill>
                  <a:schemeClr val="accent3">
                    <a:lumMod val="75000"/>
                  </a:schemeClr>
                </a:solidFill>
              </a:rPr>
              <a:t>          </a:t>
            </a:r>
            <a:r>
              <a:rPr lang="zh-TW" altLang="en-US" dirty="0">
                <a:solidFill>
                  <a:srgbClr val="00B050"/>
                </a:solidFill>
              </a:rPr>
              <a:t>〼刊</a:t>
            </a:r>
            <a:r>
              <a:rPr lang="zh-TW" altLang="en-US" dirty="0" smtClean="0">
                <a:solidFill>
                  <a:srgbClr val="00B050"/>
                </a:solidFill>
              </a:rPr>
              <a:t>名            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〼篇名</a:t>
            </a:r>
            <a:endParaRPr lang="en-US" altLang="zh-TW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57200" indent="-457200" eaLnBrk="1" hangingPunct="1">
              <a:spcBef>
                <a:spcPts val="1800"/>
              </a:spcBef>
              <a:buFont typeface="Times New Roman" panose="02020603050405020304" pitchFamily="18" charset="0"/>
              <a:buChar char="⸗"/>
              <a:defRPr/>
            </a:pPr>
            <a:r>
              <a:rPr lang="en-US" altLang="ja-JP" sz="2200" dirty="0"/>
              <a:t>Lin, L. F. (2001). Taiwanese children’s EFL vocabulary learning strategies. (Unpublished Master’s thesis). National Chin Hwa University, Taiwan</a:t>
            </a:r>
            <a:r>
              <a:rPr lang="en-US" altLang="ja-JP" sz="2200" dirty="0" smtClean="0"/>
              <a:t>.</a:t>
            </a:r>
          </a:p>
          <a:p>
            <a:pPr marL="0" indent="0" algn="ctr" eaLnBrk="1" hangingPunct="1">
              <a:spcBef>
                <a:spcPts val="1800"/>
              </a:spcBef>
              <a:buFontTx/>
              <a:buNone/>
              <a:defRPr/>
            </a:pPr>
            <a:r>
              <a:rPr lang="zh-TW" altLang="en-US" sz="1800" dirty="0" smtClean="0"/>
              <a:t>辨識</a:t>
            </a:r>
            <a:r>
              <a:rPr lang="zh-TW" altLang="en-US" sz="1800" dirty="0"/>
              <a:t>重點</a:t>
            </a:r>
            <a:r>
              <a:rPr lang="zh-TW" altLang="en-US" sz="1600" dirty="0"/>
              <a:t>：</a:t>
            </a:r>
            <a:r>
              <a:rPr lang="zh-TW" alt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zh-TW" altLang="en-US" sz="2200" dirty="0">
                <a:solidFill>
                  <a:srgbClr val="00B050"/>
                </a:solidFill>
              </a:rPr>
              <a:t>〼論文字樣    </a:t>
            </a:r>
            <a:r>
              <a:rPr lang="zh-TW" altLang="en-US" sz="2200" dirty="0">
                <a:solidFill>
                  <a:srgbClr val="FFC000"/>
                </a:solidFill>
              </a:rPr>
              <a:t>〼畢業學校      </a:t>
            </a:r>
            <a:r>
              <a:rPr lang="zh-TW" altLang="en-US" sz="2200" dirty="0">
                <a:solidFill>
                  <a:schemeClr val="accent4">
                    <a:lumMod val="75000"/>
                  </a:schemeClr>
                </a:solidFill>
              </a:rPr>
              <a:t>〼論文名稱</a:t>
            </a:r>
            <a:r>
              <a:rPr lang="ja-JP" altLang="en-US" sz="2200" dirty="0"/>
              <a:t> </a:t>
            </a:r>
          </a:p>
          <a:p>
            <a:pPr eaLnBrk="1" hangingPunct="1">
              <a:defRPr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011722" y="1464262"/>
            <a:ext cx="3357586" cy="285752"/>
          </a:xfrm>
          <a:prstGeom prst="rect">
            <a:avLst/>
          </a:prstGeom>
          <a:solidFill>
            <a:srgbClr val="92D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  <a:defRPr/>
            </a:pPr>
            <a:endParaRPr kumimoji="0" lang="zh-TW" altLang="en-US" sz="1800" dirty="0" smtClean="0">
              <a:solidFill>
                <a:srgbClr val="FFFFFF"/>
              </a:solidFill>
              <a:ea typeface="나눔고딕"/>
              <a:cs typeface="나눔고딕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97078" y="2143917"/>
            <a:ext cx="3714776" cy="357190"/>
          </a:xfrm>
          <a:prstGeom prst="rect">
            <a:avLst/>
          </a:prstGeom>
          <a:solidFill>
            <a:srgbClr val="FFFF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  <a:defRPr/>
            </a:pPr>
            <a:endParaRPr kumimoji="0" lang="zh-TW" altLang="en-US" sz="1800" smtClean="0">
              <a:solidFill>
                <a:srgbClr val="FFFFFF"/>
              </a:solidFill>
              <a:ea typeface="나눔고딕"/>
              <a:cs typeface="나눔고딕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97738" y="3321650"/>
            <a:ext cx="503238" cy="303213"/>
          </a:xfrm>
          <a:prstGeom prst="rect">
            <a:avLst/>
          </a:prstGeom>
          <a:solidFill>
            <a:srgbClr val="FFFF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  <a:defRPr/>
            </a:pPr>
            <a:endParaRPr kumimoji="0" lang="zh-TW" altLang="en-US" sz="1800" smtClean="0">
              <a:solidFill>
                <a:srgbClr val="FFFFFF"/>
              </a:solidFill>
              <a:ea typeface="나눔고딕"/>
              <a:cs typeface="나눔고딕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715304" y="2143116"/>
            <a:ext cx="11051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latinLnBrk="1">
              <a:buFont typeface="Arial" pitchFamily="34" charset="0"/>
              <a:buNone/>
              <a:defRPr/>
            </a:pPr>
            <a:r>
              <a:rPr kumimoji="0"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圖書</a:t>
            </a:r>
            <a:endParaRPr kumimoji="0"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97078" y="3321650"/>
            <a:ext cx="4929222" cy="285752"/>
          </a:xfrm>
          <a:prstGeom prst="rect">
            <a:avLst/>
          </a:prstGeom>
          <a:solidFill>
            <a:srgbClr val="92D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  <a:defRPr/>
            </a:pPr>
            <a:endParaRPr kumimoji="0" lang="zh-TW" altLang="en-US" sz="1800" smtClean="0">
              <a:solidFill>
                <a:srgbClr val="FFFFFF"/>
              </a:solidFill>
              <a:ea typeface="나눔고딕"/>
              <a:cs typeface="나눔고딕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752777" y="3987232"/>
            <a:ext cx="103022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atinLnBrk="1">
              <a:defRPr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期刊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705788" y="5715016"/>
            <a:ext cx="10426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atinLnBrk="1">
              <a:buFont typeface="Arial" pitchFamily="34" charset="0"/>
              <a:buNone/>
              <a:defRPr/>
            </a:pPr>
            <a:r>
              <a:rPr kumimoji="0" lang="zh-TW" altLang="en-US" sz="3200" dirty="0" smtClean="0">
                <a:latin typeface="微軟正黑體" pitchFamily="34" charset="-120"/>
                <a:ea typeface="微軟正黑體" pitchFamily="34" charset="-120"/>
              </a:rPr>
              <a:t>論文</a:t>
            </a:r>
            <a:endParaRPr kumimoji="0"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25640" y="5179038"/>
            <a:ext cx="2143140" cy="357190"/>
          </a:xfrm>
          <a:prstGeom prst="rect">
            <a:avLst/>
          </a:prstGeom>
          <a:solidFill>
            <a:srgbClr val="92D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  <a:defRPr/>
            </a:pPr>
            <a:endParaRPr kumimoji="0" lang="zh-TW" altLang="en-US" sz="1800" smtClean="0">
              <a:solidFill>
                <a:srgbClr val="FFFFFF"/>
              </a:solidFill>
              <a:ea typeface="나눔고딕"/>
              <a:cs typeface="나눔고딕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68516" y="1750014"/>
            <a:ext cx="5643602" cy="357190"/>
          </a:xfrm>
          <a:prstGeom prst="rect">
            <a:avLst/>
          </a:prstGeom>
          <a:solidFill>
            <a:srgbClr val="92D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  <a:defRPr/>
            </a:pPr>
            <a:endParaRPr kumimoji="0" lang="zh-TW" altLang="en-US" sz="1800" smtClean="0">
              <a:solidFill>
                <a:srgbClr val="FFFFFF"/>
              </a:solidFill>
              <a:ea typeface="나눔고딕"/>
              <a:cs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30090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館際合作服務</a:t>
            </a:r>
          </a:p>
        </p:txBody>
      </p:sp>
      <p:sp>
        <p:nvSpPr>
          <p:cNvPr id="36867" name="內容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先確認本館館藏無法取得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查詢哪裡有？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728663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首頁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資源查尋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圖書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期刊聯合目錄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選擇管道並提出申請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728663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首頁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各項服務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館際借書與複印</a:t>
            </a:r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6C03D4-B992-430F-A0AF-40C26024310E}" type="slidenum">
              <a:rPr lang="zh-TW" altLang="en-US" sz="1300" smtClean="0">
                <a:latin typeface="微軟正黑體" pitchFamily="34" charset="-120"/>
                <a:ea typeface="微軟正黑體" pitchFamily="34" charset="-120"/>
                <a:cs typeface="나눔고딕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zh-TW" altLang="en-US" sz="1300" smtClean="0">
              <a:latin typeface="微軟正黑體" pitchFamily="34" charset="-120"/>
              <a:ea typeface="微軟正黑體" pitchFamily="34" charset="-120"/>
              <a:cs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896359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館際合作服務</a:t>
            </a:r>
            <a:endParaRPr lang="zh-TW" altLang="en-US" sz="2800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>
          <a:xfrm>
            <a:off x="899593" y="1628800"/>
            <a:ext cx="3571732" cy="464219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zh-TW" altLang="en-US" sz="2400" dirty="0" smtClean="0"/>
              <a:t>全國文獻傳遞服務系統</a:t>
            </a:r>
            <a:r>
              <a:rPr lang="en-US" altLang="zh-TW" sz="2400" dirty="0" smtClean="0"/>
              <a:t>(NDDS)</a:t>
            </a:r>
          </a:p>
          <a:p>
            <a:pPr marL="3429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000" dirty="0" smtClean="0"/>
              <a:t>費用須自行負擔，各校收費不同</a:t>
            </a:r>
            <a:endParaRPr lang="en-US" altLang="zh-TW" sz="2000" dirty="0" smtClean="0"/>
          </a:p>
          <a:p>
            <a:pPr marL="3429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000" dirty="0"/>
              <a:t>初次使用須註冊</a:t>
            </a:r>
            <a:r>
              <a:rPr lang="zh-TW" altLang="en-US" sz="2000" dirty="0" smtClean="0"/>
              <a:t>帳號</a:t>
            </a:r>
            <a:endParaRPr lang="en-US" altLang="zh-TW" sz="2000" dirty="0" smtClean="0"/>
          </a:p>
          <a:p>
            <a:pPr marL="34290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000" dirty="0" smtClean="0"/>
              <a:t>可借書與複印期刊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僅限學術用途</a:t>
            </a:r>
            <a:r>
              <a:rPr lang="en-US" altLang="zh-TW" sz="2000" dirty="0" smtClean="0"/>
              <a:t>)</a:t>
            </a:r>
          </a:p>
          <a:p>
            <a:pPr lvl="1" eaLnBrk="1" hangingPunct="1">
              <a:defRPr/>
            </a:pPr>
            <a:endParaRPr lang="en-US" altLang="zh-TW" sz="2000" dirty="0" smtClean="0"/>
          </a:p>
          <a:p>
            <a:pPr lvl="1" eaLnBrk="1" hangingPunct="1">
              <a:defRPr/>
            </a:pPr>
            <a:endParaRPr lang="en-US" altLang="zh-TW" sz="2000" dirty="0"/>
          </a:p>
          <a:p>
            <a:pPr eaLnBrk="1" hangingPunct="1">
              <a:defRPr/>
            </a:pPr>
            <a:endParaRPr lang="en-US" altLang="zh-TW" sz="2400" dirty="0"/>
          </a:p>
        </p:txBody>
      </p:sp>
      <p:sp>
        <p:nvSpPr>
          <p:cNvPr id="2" name="內容版面配置區 1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zh-TW" altLang="en-US" sz="2400" dirty="0"/>
              <a:t>西文期刊文獻快遞服務</a:t>
            </a:r>
            <a:r>
              <a:rPr lang="en-US" altLang="zh-TW" sz="2400" dirty="0"/>
              <a:t>(</a:t>
            </a:r>
            <a:r>
              <a:rPr lang="en-US" altLang="zh-TW" sz="2400" dirty="0" err="1"/>
              <a:t>RapidILL</a:t>
            </a:r>
            <a:r>
              <a:rPr lang="en-US" altLang="zh-TW" sz="2400" dirty="0" smtClean="0"/>
              <a:t>)</a:t>
            </a:r>
          </a:p>
          <a:p>
            <a:pPr marL="4572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000" dirty="0" smtClean="0"/>
              <a:t>付費</a:t>
            </a:r>
            <a:r>
              <a:rPr lang="zh-TW" altLang="en-US" sz="2000" dirty="0"/>
              <a:t>服務</a:t>
            </a:r>
            <a:endParaRPr lang="en-US" altLang="zh-TW" sz="2000" dirty="0"/>
          </a:p>
          <a:p>
            <a:pPr marL="4572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000" dirty="0"/>
              <a:t>使用館藏目錄系統之帳號</a:t>
            </a:r>
            <a:r>
              <a:rPr lang="zh-TW" altLang="en-US" sz="2000" dirty="0" smtClean="0"/>
              <a:t>即可線上申請</a:t>
            </a:r>
            <a:endParaRPr lang="en-US" altLang="zh-TW" sz="2000" dirty="0"/>
          </a:p>
          <a:p>
            <a:pPr marL="4572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000" dirty="0"/>
              <a:t>複印外文期刊文章</a:t>
            </a:r>
          </a:p>
        </p:txBody>
      </p:sp>
      <p:sp>
        <p:nvSpPr>
          <p:cNvPr id="37892" name="投影片編號版面配置區 4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65ED2A-525B-43FB-B792-F5DB7FC19076}" type="slidenum">
              <a:rPr lang="zh-TW" altLang="en-US" sz="1300" smtClean="0">
                <a:latin typeface="微軟正黑體" pitchFamily="34" charset="-120"/>
                <a:ea typeface="微軟正黑體" pitchFamily="34" charset="-120"/>
                <a:cs typeface="나눔고딕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zh-TW" altLang="en-US" sz="1300" smtClean="0">
              <a:latin typeface="微軟正黑體" pitchFamily="34" charset="-120"/>
              <a:ea typeface="微軟正黑體" pitchFamily="34" charset="-120"/>
              <a:cs typeface="나눔고딕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5656" y="5661248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>
              <a:defRPr/>
            </a:pPr>
            <a:r>
              <a:rPr lang="zh-TW" altLang="en-US" sz="3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除線上申請</a:t>
            </a:r>
            <a:r>
              <a:rPr lang="zh-TW" altLang="en-US" sz="3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0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lvl="1">
              <a:defRPr/>
            </a:pPr>
            <a:r>
              <a:rPr lang="zh-TW" altLang="en-US" sz="3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亦有</a:t>
            </a:r>
            <a:r>
              <a:rPr lang="zh-TW" altLang="en-US" sz="3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各校借書證供親自前往借還</a:t>
            </a:r>
            <a:endParaRPr lang="en-US" altLang="zh-TW" sz="30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4499992" y="1677967"/>
            <a:ext cx="0" cy="44640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83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1714"/>
            <a:ext cx="8229600" cy="1143000"/>
          </a:xfrm>
          <a:noFill/>
          <a:ln>
            <a:noFill/>
          </a:ln>
        </p:spPr>
        <p:txBody>
          <a:bodyPr lIns="91425" tIns="91425" rIns="91425" bIns="91425" anchor="b" anchorCtr="0"/>
          <a:lstStyle/>
          <a:p>
            <a:pPr>
              <a:spcBef>
                <a:spcPts val="0"/>
              </a:spcBef>
              <a:buClr>
                <a:srgbClr val="F55D4B"/>
              </a:buClr>
              <a:buSzPct val="100000"/>
              <a:buFont typeface="Amatic SC"/>
            </a:pPr>
            <a:r>
              <a:rPr lang="zh-TW" altLang="en-US" sz="4800" b="1" dirty="0">
                <a:solidFill>
                  <a:srgbClr val="F55D4B"/>
                </a:solidFill>
                <a:latin typeface="微軟正黑體" pitchFamily="34" charset="-120"/>
                <a:ea typeface="微軟正黑體" pitchFamily="34" charset="-120"/>
                <a:cs typeface="Amatic SC"/>
                <a:sym typeface="Amatic SC"/>
              </a:rPr>
              <a:t>語言</a:t>
            </a:r>
            <a:r>
              <a:rPr lang="zh-TW" altLang="en-US" sz="4800" b="1" dirty="0" smtClean="0">
                <a:solidFill>
                  <a:srgbClr val="F55D4B"/>
                </a:solidFill>
                <a:latin typeface="微軟正黑體" pitchFamily="34" charset="-120"/>
                <a:ea typeface="微軟正黑體" pitchFamily="34" charset="-120"/>
                <a:cs typeface="Amatic SC"/>
                <a:sym typeface="Amatic SC"/>
              </a:rPr>
              <a:t>學習資源</a:t>
            </a:r>
            <a:endParaRPr lang="zh-TW" altLang="en-US" sz="4800" b="1" dirty="0">
              <a:solidFill>
                <a:srgbClr val="F55D4B"/>
              </a:solidFill>
              <a:latin typeface="微軟正黑體" pitchFamily="34" charset="-120"/>
              <a:ea typeface="微軟正黑體" pitchFamily="34" charset="-120"/>
              <a:cs typeface="Amatic SC"/>
              <a:sym typeface="Amatic SC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3CED-C991-4300-AA58-2E14AF304D57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7280980" cy="53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403648" y="4653136"/>
            <a:ext cx="1368152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4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Shape 1847"/>
          <p:cNvSpPr txBox="1">
            <a:spLocks noGrp="1"/>
          </p:cNvSpPr>
          <p:nvPr>
            <p:ph type="ctrTitle" idx="4294967295"/>
          </p:nvPr>
        </p:nvSpPr>
        <p:spPr>
          <a:xfrm>
            <a:off x="1374150" y="3258850"/>
            <a:ext cx="6395700" cy="12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7200" dirty="0" smtClean="0">
                <a:solidFill>
                  <a:srgbClr val="FFFFFF"/>
                </a:solidFill>
              </a:rPr>
              <a:t>Any questions?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1849" name="Shape 1849"/>
          <p:cNvSpPr/>
          <p:nvPr/>
        </p:nvSpPr>
        <p:spPr>
          <a:xfrm>
            <a:off x="3213452" y="703601"/>
            <a:ext cx="2728141" cy="2522752"/>
          </a:xfrm>
          <a:custGeom>
            <a:avLst/>
            <a:gdLst/>
            <a:ahLst/>
            <a:cxnLst/>
            <a:rect l="0" t="0" r="0" b="0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7"/>
                  <a:pt x="19269" y="13072"/>
                </a:cubicBezTo>
                <a:cubicBezTo>
                  <a:pt x="7809" y="22363"/>
                  <a:pt x="-450" y="41691"/>
                  <a:pt x="5574" y="55159"/>
                </a:cubicBezTo>
                <a:cubicBezTo>
                  <a:pt x="12934" y="71613"/>
                  <a:pt x="33988" y="83483"/>
                  <a:pt x="52004" y="82883"/>
                </a:cubicBezTo>
                <a:cubicBezTo>
                  <a:pt x="62654" y="82528"/>
                  <a:pt x="75554" y="78169"/>
                  <a:pt x="80730" y="68854"/>
                </a:cubicBezTo>
                <a:cubicBezTo>
                  <a:pt x="89351" y="53334"/>
                  <a:pt x="86569" y="30516"/>
                  <a:pt x="76722" y="15744"/>
                </a:cubicBezTo>
                <a:cubicBezTo>
                  <a:pt x="69002" y="4163"/>
                  <a:pt x="51060" y="-2643"/>
                  <a:pt x="37641" y="1047"/>
                </a:cubicBezTo>
                <a:cubicBezTo>
                  <a:pt x="22584" y="5187"/>
                  <a:pt x="4685" y="14957"/>
                  <a:pt x="898" y="30107"/>
                </a:cubicBezTo>
                <a:cubicBezTo>
                  <a:pt x="-3402" y="47307"/>
                  <a:pt x="8933" y="71200"/>
                  <a:pt x="25616" y="77205"/>
                </a:cubicBezTo>
                <a:cubicBezTo>
                  <a:pt x="45695" y="84432"/>
                  <a:pt x="76756" y="77025"/>
                  <a:pt x="86743" y="58165"/>
                </a:cubicBezTo>
                <a:cubicBezTo>
                  <a:pt x="93824" y="44791"/>
                  <a:pt x="86931" y="25485"/>
                  <a:pt x="77390" y="13740"/>
                </a:cubicBezTo>
                <a:cubicBezTo>
                  <a:pt x="74162" y="9767"/>
                  <a:pt x="71332" y="4292"/>
                  <a:pt x="66367" y="3051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850" name="Shape 1850"/>
          <p:cNvSpPr/>
          <p:nvPr/>
        </p:nvSpPr>
        <p:spPr>
          <a:xfrm>
            <a:off x="4014779" y="1296298"/>
            <a:ext cx="1114426" cy="1337353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66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Shape 1841"/>
          <p:cNvSpPr txBox="1">
            <a:spLocks noGrp="1"/>
          </p:cNvSpPr>
          <p:nvPr>
            <p:ph type="title"/>
          </p:nvPr>
        </p:nvSpPr>
        <p:spPr>
          <a:xfrm>
            <a:off x="1131750" y="548680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關於「關鍵字」</a:t>
            </a:r>
            <a:endParaRPr lang="en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2" name="Shape 1842"/>
          <p:cNvSpPr txBox="1">
            <a:spLocks noGrp="1"/>
          </p:cNvSpPr>
          <p:nvPr>
            <p:ph sz="quarter" idx="1"/>
          </p:nvPr>
        </p:nvSpPr>
        <p:spPr>
          <a:xfrm>
            <a:off x="467544" y="1772816"/>
            <a:ext cx="4411868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1200"/>
              </a:spcBef>
              <a:buClrTx/>
              <a:buSzTx/>
              <a:buNone/>
              <a:defRPr/>
            </a:pP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關鍵字選用 </a:t>
            </a:r>
            <a:endParaRPr lang="en-US" altLang="zh-TW" sz="36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1813" lvl="1" indent="-184150">
              <a:spcBef>
                <a:spcPts val="6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學術搜尋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資源探索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1813" lvl="1" indent="-184150">
              <a:spcBef>
                <a:spcPts val="6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聚焦、擴大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1813" lvl="1" indent="-184150">
              <a:spcBef>
                <a:spcPts val="6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同義詞、廣義詞、狹義詞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1813" lvl="1" indent="-184150">
              <a:spcBef>
                <a:spcPts val="6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“your keywords”</a:t>
            </a:r>
          </a:p>
          <a:p>
            <a:pPr lvl="0">
              <a:buClrTx/>
              <a:buSzTx/>
              <a:buNone/>
              <a:defRPr/>
            </a:pPr>
            <a:endPara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版面配置區 1"/>
          <p:cNvSpPr>
            <a:spLocks noGrp="1"/>
          </p:cNvSpPr>
          <p:nvPr>
            <p:ph sz="quarter" idx="2"/>
          </p:nvPr>
        </p:nvSpPr>
        <p:spPr>
          <a:xfrm>
            <a:off x="4844900" y="1772816"/>
            <a:ext cx="4119587" cy="4572000"/>
          </a:xfrm>
        </p:spPr>
        <p:txBody>
          <a:bodyPr/>
          <a:lstStyle/>
          <a:p>
            <a:pPr lvl="0">
              <a:spcBef>
                <a:spcPts val="1200"/>
              </a:spcBef>
              <a:buClrTx/>
              <a:buSzTx/>
              <a:buNone/>
              <a:defRPr/>
            </a:pP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 </a:t>
            </a:r>
            <a:endParaRPr lang="en-US" altLang="zh-TW" sz="32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1813" lvl="1" indent="-184150">
              <a:spcBef>
                <a:spcPts val="6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善用進階查詢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6938" lvl="2" indent="-179388">
              <a:spcBef>
                <a:spcPts val="6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OR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NOT</a:t>
            </a:r>
          </a:p>
          <a:p>
            <a:pPr marL="896938" lvl="2" indent="-179388">
              <a:spcBef>
                <a:spcPts val="6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選擇查詢欄位  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1813" lvl="1" indent="-184150">
              <a:spcBef>
                <a:spcPts val="6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活用篩選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工具 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47664" y="5719742"/>
            <a:ext cx="662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瀏覽參考文獻、他人的關鍵字</a:t>
            </a:r>
          </a:p>
        </p:txBody>
      </p:sp>
    </p:spTree>
    <p:extLst>
      <p:ext uri="{BB962C8B-B14F-4D97-AF65-F5344CB8AC3E}">
        <p14:creationId xmlns:p14="http://schemas.microsoft.com/office/powerpoint/2010/main" val="336963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78605"/>
            <a:ext cx="7342269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標題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6880499" cy="777000"/>
          </a:xfrm>
        </p:spPr>
        <p:txBody>
          <a:bodyPr/>
          <a:lstStyle/>
          <a:p>
            <a:pPr algn="l" eaLnBrk="1" hangingPunct="1"/>
            <a:r>
              <a:rPr lang="zh-TW" altLang="en-US" sz="4400" dirty="0" smtClean="0"/>
              <a:t>學術搜尋最佳入口</a:t>
            </a:r>
            <a:endParaRPr lang="zh-TW" altLang="en-US" sz="4800" dirty="0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50AF0AE8-57B1-4C7B-9294-FEC316124E9D}" type="slidenum">
              <a:rPr lang="zh-TW" altLang="en-US" sz="1200" smtClean="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4</a:t>
            </a:fld>
            <a:endParaRPr lang="zh-TW" altLang="en-US" sz="1200" smtClean="0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" name="文字方塊 2"/>
          <p:cNvSpPr txBox="1">
            <a:spLocks noChangeArrowheads="1"/>
          </p:cNvSpPr>
          <p:nvPr/>
        </p:nvSpPr>
        <p:spPr bwMode="auto">
          <a:xfrm>
            <a:off x="5104644" y="908718"/>
            <a:ext cx="401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dirty="0">
                <a:solidFill>
                  <a:srgbClr val="00B050"/>
                </a:solidFill>
                <a:ea typeface="나눔고딕"/>
              </a:rPr>
              <a:t>圖書館首頁：</a:t>
            </a:r>
            <a:r>
              <a:rPr kumimoji="0" lang="en-US" altLang="zh-TW" sz="1800" dirty="0">
                <a:solidFill>
                  <a:srgbClr val="00B050"/>
                </a:solidFill>
                <a:ea typeface="나눔고딕"/>
              </a:rPr>
              <a:t>www.lib.tku.edu.tw</a:t>
            </a:r>
            <a:endParaRPr kumimoji="0" lang="zh-TW" altLang="en-US" sz="1800" dirty="0">
              <a:solidFill>
                <a:srgbClr val="00B050"/>
              </a:solidFill>
              <a:ea typeface="나눔고딕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3608" y="2636912"/>
            <a:ext cx="4680520" cy="172819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043608" y="3978605"/>
            <a:ext cx="468052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latinLnBrk="1">
              <a:buFont typeface="Arial" panose="020B0604020202020204" pitchFamily="34" charset="0"/>
              <a:buChar char="•"/>
              <a:defRPr kumimoji="0" sz="20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注意</a:t>
            </a:r>
            <a:r>
              <a:rPr lang="en-US" altLang="zh-TW" dirty="0" smtClean="0"/>
              <a:t>)</a:t>
            </a:r>
            <a:r>
              <a:rPr lang="zh-TW" altLang="en-US" dirty="0" smtClean="0"/>
              <a:t>依</a:t>
            </a:r>
            <a:r>
              <a:rPr lang="zh-TW" altLang="en-US" dirty="0"/>
              <a:t>需求切換頁籤，再查找所需館</a:t>
            </a:r>
            <a:r>
              <a:rPr lang="zh-TW" altLang="en-US" dirty="0" smtClean="0"/>
              <a:t>藏。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891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303CED-C991-4300-AA58-2E14AF304D57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6"/>
          <a:stretch/>
        </p:blipFill>
        <p:spPr bwMode="auto">
          <a:xfrm>
            <a:off x="47159" y="341142"/>
            <a:ext cx="9349377" cy="6281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47159" y="1340768"/>
            <a:ext cx="5585057" cy="5328592"/>
            <a:chOff x="47159" y="1340768"/>
            <a:chExt cx="5585057" cy="5328592"/>
          </a:xfrm>
        </p:grpSpPr>
        <p:sp>
          <p:nvSpPr>
            <p:cNvPr id="7" name="矩形 6"/>
            <p:cNvSpPr/>
            <p:nvPr/>
          </p:nvSpPr>
          <p:spPr>
            <a:xfrm>
              <a:off x="47159" y="1340768"/>
              <a:ext cx="1716529" cy="53285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764992" y="3820398"/>
              <a:ext cx="3867224" cy="3693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可用語言、年代、資料類型進行篩選</a:t>
              </a:r>
              <a:endPara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142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207"/>
            <a:ext cx="9138601" cy="3132000"/>
          </a:xfrm>
          <a:prstGeom prst="rect">
            <a:avLst/>
          </a:prstGeom>
        </p:spPr>
      </p:pic>
      <p:sp>
        <p:nvSpPr>
          <p:cNvPr id="28676" name="投影片編號版面配置區 3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7F33D5-65F3-4E77-B0C8-BD148E12E0E4}" type="slidenum">
              <a:rPr lang="zh-TW" altLang="en-US" sz="1300" smtClean="0">
                <a:latin typeface="微軟正黑體" pitchFamily="34" charset="-120"/>
                <a:ea typeface="微軟正黑體" pitchFamily="34" charset="-120"/>
                <a:cs typeface="나눔고딕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zh-TW" altLang="en-US" sz="1300" smtClean="0">
              <a:latin typeface="微軟正黑體" pitchFamily="34" charset="-120"/>
              <a:ea typeface="微軟正黑體" pitchFamily="34" charset="-120"/>
              <a:cs typeface="나눔고딕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491880" y="965512"/>
            <a:ext cx="4134854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latinLnBrk="1">
              <a:buFont typeface="Arial" panose="020B0604020202020204" pitchFamily="34" charset="0"/>
              <a:buChar char="•"/>
              <a:defRPr/>
            </a:pPr>
            <a:r>
              <a:rPr kumimoji="0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查看館藏狀態</a:t>
            </a:r>
            <a:endParaRPr kumimoji="0"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latinLnBrk="1">
              <a:buFont typeface="Arial" panose="020B0604020202020204" pitchFamily="34" charset="0"/>
              <a:buChar char="•"/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已外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借→請「預約」</a:t>
            </a:r>
            <a:endParaRPr kumimoji="0"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latinLnBrk="1">
              <a:buFont typeface="Arial" panose="020B0604020202020204" pitchFamily="34" charset="0"/>
              <a:buChar char="•"/>
              <a:defRPr/>
            </a:pPr>
            <a:r>
              <a:rPr kumimoji="0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記下索書號及館藏地前往找書</a:t>
            </a:r>
            <a:endParaRPr kumimoji="0"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24438" y="2548480"/>
            <a:ext cx="1512168" cy="5924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  <a:defRPr/>
            </a:pPr>
            <a:endParaRPr kumimoji="0" lang="zh-TW" altLang="en-US" sz="1800" smtClean="0">
              <a:solidFill>
                <a:srgbClr val="FFFFFF"/>
              </a:solidFill>
              <a:ea typeface="나눔고딕"/>
              <a:cs typeface="나눔고딕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" y="3845443"/>
            <a:ext cx="9148195" cy="29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6588224" y="6309880"/>
            <a:ext cx="1512168" cy="5064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  <a:defRPr/>
            </a:pPr>
            <a:endParaRPr kumimoji="0" lang="zh-TW" altLang="en-US" sz="1800" smtClean="0">
              <a:solidFill>
                <a:srgbClr val="FFFFFF"/>
              </a:solidFill>
              <a:ea typeface="나눔고딕"/>
              <a:cs typeface="나눔고딕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401832" y="4831611"/>
            <a:ext cx="4134854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latinLnBrk="1">
              <a:buFont typeface="Arial" panose="020B0604020202020204" pitchFamily="34" charset="0"/>
              <a:buChar char="•"/>
              <a:defRPr/>
            </a:pPr>
            <a:r>
              <a:rPr kumimoji="0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查看館藏狀態</a:t>
            </a:r>
            <a:endParaRPr kumimoji="0"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latinLnBrk="1">
              <a:buFont typeface="Arial" panose="020B0604020202020204" pitchFamily="34" charset="0"/>
              <a:buChar char="•"/>
              <a:defRPr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未借出→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「預約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」無效</a:t>
            </a:r>
            <a:endParaRPr kumimoji="0"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latinLnBrk="1">
              <a:buFont typeface="Arial" panose="020B0604020202020204" pitchFamily="34" charset="0"/>
              <a:buChar char="•"/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記下館藏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索</a:t>
            </a:r>
            <a:r>
              <a:rPr kumimoji="0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書號至書庫找書</a:t>
            </a:r>
            <a:endParaRPr kumimoji="0"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769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3417"/>
            <a:ext cx="9143998" cy="3561214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303CED-C991-4300-AA58-2E14AF304D57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7846"/>
            <a:ext cx="9143999" cy="318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491880" y="818361"/>
            <a:ext cx="4134854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latinLnBrk="1">
              <a:buFont typeface="Arial" panose="020B0604020202020204" pitchFamily="34" charset="0"/>
              <a:buChar char="•"/>
              <a:defRPr/>
            </a:pPr>
            <a:r>
              <a:rPr kumimoji="0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查看館藏狀態</a:t>
            </a:r>
            <a:endParaRPr kumimoji="0"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latinLnBrk="1">
              <a:buFont typeface="Arial" panose="020B0604020202020204" pitchFamily="34" charset="0"/>
              <a:buChar char="•"/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已外借→請「預約」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latinLnBrk="1">
              <a:buFont typeface="Arial" panose="020B0604020202020204" pitchFamily="34" charset="0"/>
              <a:buChar char="•"/>
              <a:defRPr/>
            </a:pPr>
            <a:r>
              <a:rPr kumimoji="0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館藏地在其他校園 →調閱申請</a:t>
            </a:r>
            <a:endParaRPr kumimoji="0"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509910" y="4941168"/>
            <a:ext cx="4134854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latinLnBrk="1">
              <a:buFont typeface="Arial" panose="020B0604020202020204" pitchFamily="34" charset="0"/>
              <a:buChar char="•"/>
              <a:defRPr/>
            </a:pPr>
            <a:r>
              <a:rPr kumimoji="0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查看館藏狀態</a:t>
            </a:r>
            <a:endParaRPr kumimoji="0"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latinLnBrk="1">
              <a:buFont typeface="Arial" panose="020B0604020202020204" pitchFamily="34" charset="0"/>
              <a:buChar char="•"/>
              <a:defRPr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處理中→請申請「急用」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latinLnBrk="1">
              <a:buFont typeface="Arial" panose="020B0604020202020204" pitchFamily="34" charset="0"/>
              <a:buChar char="•"/>
              <a:defRPr/>
            </a:pP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3~5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個工作天通知借用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44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1131750" y="260648"/>
            <a:ext cx="6880499" cy="777000"/>
          </a:xfrm>
        </p:spPr>
        <p:txBody>
          <a:bodyPr/>
          <a:lstStyle/>
          <a:p>
            <a:r>
              <a:rPr lang="zh-TW" altLang="en-US" sz="4800" dirty="0" smtClean="0"/>
              <a:t>館藏目錄中的各種形式</a:t>
            </a:r>
            <a:endParaRPr lang="zh-TW" altLang="en-US" sz="48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303CED-C991-4300-AA58-2E14AF304D57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331640" y="3212976"/>
            <a:ext cx="175083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259632" y="5554554"/>
            <a:ext cx="2940228" cy="2749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38" y="2564904"/>
            <a:ext cx="9175838" cy="3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4119312" y="1984075"/>
            <a:ext cx="5024688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latinLnBrk="1">
              <a:buFont typeface="Arial" panose="020B0604020202020204" pitchFamily="34" charset="0"/>
              <a:buChar char="•"/>
              <a:defRPr/>
            </a:pPr>
            <a:r>
              <a:rPr kumimoji="0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書名：女朋友。男朋友</a:t>
            </a:r>
            <a:endParaRPr kumimoji="0"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latinLnBrk="1">
              <a:buFont typeface="Arial" panose="020B0604020202020204" pitchFamily="34" charset="0"/>
              <a:buChar char="•"/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作者：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萬金油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楊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雅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喆</a:t>
            </a:r>
            <a:endParaRPr kumimoji="0"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內容版面配置區 2"/>
          <p:cNvSpPr>
            <a:spLocks noGrp="1"/>
          </p:cNvSpPr>
          <p:nvPr>
            <p:ph type="body" idx="1"/>
          </p:nvPr>
        </p:nvSpPr>
        <p:spPr>
          <a:xfrm>
            <a:off x="2555776" y="1020163"/>
            <a:ext cx="6880499" cy="935040"/>
          </a:xfrm>
        </p:spPr>
        <p:txBody>
          <a:bodyPr/>
          <a:lstStyle/>
          <a:p>
            <a:pPr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請問：校友桂綸鎂演出之電影作品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女朋友。男朋友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在圖書館館藏裡有幾種形式？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2564904"/>
            <a:ext cx="1619672" cy="230425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00" name="Picture 4" descr="https://s.yimg.com/vu/movies/fp/mpost/42/58/42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6420103" y="2966828"/>
            <a:ext cx="2288385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8" descr="ãå¥³æåç·æå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02" y="1051638"/>
            <a:ext cx="2236813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5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我想知道，學校有無</a:t>
            </a:r>
            <a:r>
              <a:rPr lang="zh-TW" altLang="en-US" sz="2800" dirty="0"/>
              <a:t>「你的孩子不是你的孩子」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的原著作品？被借走了嗎？有</a:t>
            </a:r>
            <a:r>
              <a:rPr lang="en-US" altLang="zh-TW" sz="2800" dirty="0" smtClean="0"/>
              <a:t>DVD</a:t>
            </a:r>
            <a:r>
              <a:rPr lang="zh-TW" altLang="en-US" sz="2800" dirty="0" smtClean="0"/>
              <a:t>了嗎</a:t>
            </a:r>
            <a:r>
              <a:rPr lang="en-US" altLang="zh-TW" sz="2800" dirty="0" smtClean="0"/>
              <a:t>?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圖書館有「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Wild: From Lost to Found on the Pacific Crest Trail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」的中文譯本嗎？在哪層樓？馬上借得到嗎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fld id="{BB936F86-56A6-4C2D-A066-CB3AC91A4DE1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1026" name="Picture 2" descr="「Wild: From Lost to Found on the Pacific Crest Trail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2141">
            <a:off x="4723131" y="165205"/>
            <a:ext cx="1519436" cy="2251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000">
            <a:off x="6300193" y="240152"/>
            <a:ext cx="2268000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090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914</Words>
  <Application>Microsoft Office PowerPoint</Application>
  <PresentationFormat>如螢幕大小 (4:3)</PresentationFormat>
  <Paragraphs>166</Paragraphs>
  <Slides>24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24</vt:i4>
      </vt:variant>
    </vt:vector>
  </HeadingPairs>
  <TitlesOfParts>
    <vt:vector size="37" baseType="lpstr">
      <vt:lpstr>SimSun</vt:lpstr>
      <vt:lpstr>微軟正黑體</vt:lpstr>
      <vt:lpstr>新細明體</vt:lpstr>
      <vt:lpstr>Arial</vt:lpstr>
      <vt:lpstr>나눔고딕</vt:lpstr>
      <vt:lpstr>Amatic SC</vt:lpstr>
      <vt:lpstr>Wingdings</vt:lpstr>
      <vt:lpstr>Microsoft YaHei</vt:lpstr>
      <vt:lpstr>Calibri</vt:lpstr>
      <vt:lpstr>Times New Roman</vt:lpstr>
      <vt:lpstr>Merriweather</vt:lpstr>
      <vt:lpstr>Nathaniel template</vt:lpstr>
      <vt:lpstr>自訂設計</vt:lpstr>
      <vt:lpstr>如何查找圖書館資源？</vt:lpstr>
      <vt:lpstr>課程大綱</vt:lpstr>
      <vt:lpstr>關於「關鍵字」</vt:lpstr>
      <vt:lpstr>學術搜尋最佳入口</vt:lpstr>
      <vt:lpstr>PowerPoint 簡報</vt:lpstr>
      <vt:lpstr>PowerPoint 簡報</vt:lpstr>
      <vt:lpstr>PowerPoint 簡報</vt:lpstr>
      <vt:lpstr>館藏目錄中的各種形式</vt:lpstr>
      <vt:lpstr>PowerPoint 簡報</vt:lpstr>
      <vt:lpstr>PowerPoint 簡報</vt:lpstr>
      <vt:lpstr>韓國年輕人都醬說：這99句韓語，不會怎麼行？</vt:lpstr>
      <vt:lpstr>找不到？別放棄！</vt:lpstr>
      <vt:lpstr>期刊資源如何取用？</vt:lpstr>
      <vt:lpstr>期刊/雜誌如何查詢及使用？</vt:lpstr>
      <vt:lpstr>PowerPoint 簡報</vt:lpstr>
      <vt:lpstr>資料庫如何取用？</vt:lpstr>
      <vt:lpstr>PowerPoint 簡報</vt:lpstr>
      <vt:lpstr>常用資料庫推薦</vt:lpstr>
      <vt:lpstr>當我只有關鍵字或主題     當我有特定的書目資料</vt:lpstr>
      <vt:lpstr>看了參考文獻，判斷資料類型</vt:lpstr>
      <vt:lpstr>館際合作服務</vt:lpstr>
      <vt:lpstr>館際合作服務</vt:lpstr>
      <vt:lpstr>語言學習資源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法國文學/小說 譯本查詢</dc:title>
  <dc:creator>user</dc:creator>
  <cp:lastModifiedBy>TKU</cp:lastModifiedBy>
  <cp:revision>162</cp:revision>
  <dcterms:modified xsi:type="dcterms:W3CDTF">2019-10-03T01:31:42Z</dcterms:modified>
</cp:coreProperties>
</file>