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2"/>
  </p:notesMasterIdLst>
  <p:handoutMasterIdLst>
    <p:handoutMasterId r:id="rId53"/>
  </p:handoutMasterIdLst>
  <p:sldIdLst>
    <p:sldId id="272" r:id="rId2"/>
    <p:sldId id="436" r:id="rId3"/>
    <p:sldId id="394" r:id="rId4"/>
    <p:sldId id="437" r:id="rId5"/>
    <p:sldId id="284" r:id="rId6"/>
    <p:sldId id="422" r:id="rId7"/>
    <p:sldId id="427" r:id="rId8"/>
    <p:sldId id="423" r:id="rId9"/>
    <p:sldId id="275" r:id="rId10"/>
    <p:sldId id="285" r:id="rId11"/>
    <p:sldId id="286" r:id="rId12"/>
    <p:sldId id="276" r:id="rId13"/>
    <p:sldId id="288" r:id="rId14"/>
    <p:sldId id="429" r:id="rId15"/>
    <p:sldId id="406" r:id="rId16"/>
    <p:sldId id="312" r:id="rId17"/>
    <p:sldId id="425" r:id="rId18"/>
    <p:sldId id="432" r:id="rId19"/>
    <p:sldId id="290" r:id="rId20"/>
    <p:sldId id="291" r:id="rId21"/>
    <p:sldId id="293" r:id="rId22"/>
    <p:sldId id="294" r:id="rId23"/>
    <p:sldId id="431" r:id="rId24"/>
    <p:sldId id="296" r:id="rId25"/>
    <p:sldId id="305" r:id="rId26"/>
    <p:sldId id="306" r:id="rId27"/>
    <p:sldId id="298" r:id="rId28"/>
    <p:sldId id="317" r:id="rId29"/>
    <p:sldId id="328" r:id="rId30"/>
    <p:sldId id="433" r:id="rId31"/>
    <p:sldId id="292" r:id="rId32"/>
    <p:sldId id="319" r:id="rId33"/>
    <p:sldId id="438" r:id="rId34"/>
    <p:sldId id="302" r:id="rId35"/>
    <p:sldId id="439" r:id="rId36"/>
    <p:sldId id="300" r:id="rId37"/>
    <p:sldId id="318" r:id="rId38"/>
    <p:sldId id="309" r:id="rId39"/>
    <p:sldId id="441" r:id="rId40"/>
    <p:sldId id="442" r:id="rId41"/>
    <p:sldId id="278" r:id="rId42"/>
    <p:sldId id="310" r:id="rId43"/>
    <p:sldId id="443" r:id="rId44"/>
    <p:sldId id="411" r:id="rId45"/>
    <p:sldId id="444" r:id="rId46"/>
    <p:sldId id="445" r:id="rId47"/>
    <p:sldId id="446" r:id="rId48"/>
    <p:sldId id="447" r:id="rId49"/>
    <p:sldId id="410" r:id="rId50"/>
    <p:sldId id="448" r:id="rId51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CC00"/>
    <a:srgbClr val="DDDDDD"/>
    <a:srgbClr val="FFCCCC"/>
    <a:srgbClr val="CCCCFF"/>
    <a:srgbClr val="969696"/>
    <a:srgbClr val="006600"/>
    <a:srgbClr val="993366"/>
    <a:srgbClr val="963A71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5320" autoAdjust="0"/>
  </p:normalViewPr>
  <p:slideViewPr>
    <p:cSldViewPr snapToGrid="0">
      <p:cViewPr varScale="1">
        <p:scale>
          <a:sx n="87" d="100"/>
          <a:sy n="87" d="100"/>
        </p:scale>
        <p:origin x="57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3C03C-F128-4D77-8177-A57732A67E39}" type="datetime2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2020年10月24日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5ACC1-7210-4F0A-BEEB-8EC885077F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0653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DF2C87C-757E-4C70-9F14-5785D5A3EB9B}" type="datetime2">
              <a:rPr lang="zh-TW" altLang="en-US" smtClean="0"/>
              <a:pPr/>
              <a:t>2020年10月24日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93B0CF2-7F87-4E02-A248-870047730F99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367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85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761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4743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5084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38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9075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5566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1735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978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5123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2545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0896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9308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8735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479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0699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5803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7700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404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177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1443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1670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8132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47949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8508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4010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1626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97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04766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3011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7704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73513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67647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45773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33833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47958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01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88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8523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40981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2585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20375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4728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6186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4652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7780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019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矩形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zh-TW" altLang="en-US" noProof="0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cxnSp>
          <p:nvCxnSpPr>
            <p:cNvPr id="7" name="直線接點​​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線接點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 dirty="0" smtClean="0"/>
              <a:t>按一下以編輯母片標題樣式</a:t>
            </a:r>
            <a:endParaRPr kumimoji="0" lang="zh-TW" altLang="en-US" noProof="0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zh-TW" altLang="en-US" noProof="0" dirty="0" smtClean="0"/>
              <a:t>按一下以編輯母片副標題樣式</a:t>
            </a:r>
            <a:endParaRPr kumimoji="0" lang="zh-TW" altLang="en-US" noProof="0" dirty="0"/>
          </a:p>
        </p:txBody>
      </p:sp>
      <p:sp>
        <p:nvSpPr>
          <p:cNvPr id="30" name="日期預留位置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0BD4A4D8-A799-456F-A56C-5577E65818AD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19" name="頁尾預留位置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27" name="投影片編號預留位置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26532B9-D642-42F2-8B38-CB81E1D7BFDB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99DFB7-B372-4737-9528-833978472145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91D1C91-7539-4787-AED2-E0B9EDC53C5C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CAA238E-310C-430C-82AB-8201EBB12209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CE44C66F-2405-4664-BD03-410B97501ACC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smtClean="0"/>
              <a:t>新增頁尾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5" name="內容預留位置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F2320B-2DE0-4022-AE3E-A3FE9CE174C0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9CEB3F-5F90-4A5F-B31E-650C919660D9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2CBD7A-ECBF-4D09-84A2-44BA95B688B4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zh-TW" altLang="en-US" dirty="0" smtClean="0"/>
              <a:t>編輯母片文字樣式</a:t>
            </a:r>
          </a:p>
          <a:p>
            <a:pPr lvl="1" rtl="0" eaLnBrk="1" latinLnBrk="0" hangingPunct="1"/>
            <a:r>
              <a:rPr lang="zh-TW" altLang="en-US" dirty="0" smtClean="0"/>
              <a:t>第二層</a:t>
            </a:r>
          </a:p>
          <a:p>
            <a:pPr lvl="2" rtl="0" eaLnBrk="1" latinLnBrk="0" hangingPunct="1"/>
            <a:r>
              <a:rPr lang="zh-TW" altLang="en-US" dirty="0" smtClean="0"/>
              <a:t>第三層</a:t>
            </a:r>
          </a:p>
          <a:p>
            <a:pPr lvl="3" rtl="0" eaLnBrk="1" latinLnBrk="0" hangingPunct="1"/>
            <a:r>
              <a:rPr lang="zh-TW" altLang="en-US" dirty="0" smtClean="0"/>
              <a:t>第四層</a:t>
            </a:r>
          </a:p>
          <a:p>
            <a:pPr lvl="4" rtl="0" eaLnBrk="1" latinLnBrk="0" hangingPunct="1"/>
            <a:r>
              <a:rPr lang="zh-TW" altLang="en-US" dirty="0" smtClean="0"/>
              <a:t>第五層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zh-TW" altLang="en-US" dirty="0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7DA3F0-EBD6-489F-B7ED-A94F35F251AC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zh-TW" altLang="en-US" sz="1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zh-TW" altLang="en-US" sz="1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kumimoji="0"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7DA0AAE5-E87C-46B2-B7C9-4F347A9EFF1D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smtClean="0"/>
              <a:t>新增頁尾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zh-TW" altLang="en-US" sz="1800" dirty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11" name="手繪多邊形​​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zh-TW" altLang="en-US" sz="1800" dirty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矩形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手繪多邊形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zh-TW" altLang="en-US" sz="1800" noProof="0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  <a:cs typeface="+mn-cs"/>
                </a:endParaRPr>
              </a:p>
            </p:txBody>
          </p:sp>
          <p:sp>
            <p:nvSpPr>
              <p:cNvPr id="29" name="手繪多邊形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zh-TW" altLang="en-US" sz="1800" noProof="0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  <a:cs typeface="+mn-cs"/>
                </a:endParaRP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手繪多邊形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zh-TW" altLang="en-US" sz="1800" noProof="0" dirty="0">
                    <a:latin typeface="細明體" panose="02020509000000000000" pitchFamily="49" charset="-120"/>
                    <a:ea typeface="細明體" panose="02020509000000000000" pitchFamily="49" charset="-120"/>
                  </a:endParaRPr>
                </a:p>
              </p:txBody>
            </p:sp>
            <p:sp>
              <p:nvSpPr>
                <p:cNvPr id="33" name="手繪多邊形​​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zh-TW" altLang="en-US" sz="1800" noProof="0" dirty="0">
                    <a:latin typeface="細明體" panose="02020509000000000000" pitchFamily="49" charset="-120"/>
                    <a:ea typeface="細明體" panose="02020509000000000000" pitchFamily="49" charset="-120"/>
                  </a:endParaRPr>
                </a:p>
              </p:txBody>
            </p:sp>
          </p:grpSp>
        </p:grpSp>
      </p:grpSp>
      <p:sp>
        <p:nvSpPr>
          <p:cNvPr id="9" name="標題預留位置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  <a:endParaRPr kumimoji="0" lang="zh-TW" altLang="en-US" noProof="0" dirty="0"/>
          </a:p>
        </p:txBody>
      </p:sp>
      <p:sp>
        <p:nvSpPr>
          <p:cNvPr id="30" name="文字預留位置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zh-TW" altLang="en-US" noProof="0" dirty="0" smtClean="0"/>
              <a:t>按一下以編輯母片文字樣式</a:t>
            </a:r>
          </a:p>
          <a:p>
            <a:pPr lvl="1" rtl="0" eaLnBrk="1" latinLnBrk="0" hangingPunct="1"/>
            <a:r>
              <a:rPr lang="zh-TW" altLang="en-US" noProof="0" dirty="0" smtClean="0"/>
              <a:t>第二層</a:t>
            </a:r>
          </a:p>
          <a:p>
            <a:pPr lvl="2" rtl="0" eaLnBrk="1" latinLnBrk="0" hangingPunct="1"/>
            <a:r>
              <a:rPr lang="zh-TW" altLang="en-US" noProof="0" dirty="0" smtClean="0"/>
              <a:t>第三層</a:t>
            </a:r>
          </a:p>
          <a:p>
            <a:pPr lvl="3" rtl="0" eaLnBrk="1" latinLnBrk="0" hangingPunct="1"/>
            <a:r>
              <a:rPr lang="zh-TW" altLang="en-US" noProof="0" dirty="0" smtClean="0"/>
              <a:t>第四層</a:t>
            </a:r>
          </a:p>
          <a:p>
            <a:pPr lvl="4" rtl="0" eaLnBrk="1" latinLnBrk="0" hangingPunct="1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10" name="日期預留位置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D2C1C2BC-EA02-4AD7-81F9-AA4524DFDCAB}" type="datetime2">
              <a:rPr lang="zh-TW" altLang="en-US" smtClean="0"/>
              <a:t>2020年10月24日</a:t>
            </a:fld>
            <a:endParaRPr lang="zh-TW" altLang="en-US" dirty="0"/>
          </a:p>
        </p:txBody>
      </p:sp>
      <p:sp>
        <p:nvSpPr>
          <p:cNvPr id="22" name="頁尾預留位置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18" name="投影片編號預留位置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co-network.primo.exlibrisgroup.com/discovery/search?vid=886UCO_TKU:886TKU_INS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b.tku.edu.tw/zh_tw/services/ILL&amp;DDS/rapidill" TargetMode="External"/><Relationship Id="rId3" Type="http://schemas.openxmlformats.org/officeDocument/2006/relationships/hyperlink" Target="https://www.lib.tku.edu.tw/zh_tw/services/ILL&amp;DDS/bkloan" TargetMode="External"/><Relationship Id="rId7" Type="http://schemas.openxmlformats.org/officeDocument/2006/relationships/hyperlink" Target="https://sso.tku.edu.tw/csminfo/journal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.lib.tku.edu.tw/rapidill/" TargetMode="External"/><Relationship Id="rId5" Type="http://schemas.openxmlformats.org/officeDocument/2006/relationships/hyperlink" Target="https://ndds.stpi.narl.org.tw/" TargetMode="External"/><Relationship Id="rId4" Type="http://schemas.openxmlformats.org/officeDocument/2006/relationships/hyperlink" Target="https://www.lib.tku.edu.tw/zh_tw/services/ILL&amp;DDS/online_apply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uco-network.primo.exlibrisgroup.com/discovery/jsearch?query=any,contains,0276-7783&amp;tab=jsearch_slot&amp;vid=886UCO_TKU:886TKU_INST&amp;lang=zh-tw&amp;offset=0&amp;journals=any,0276-7783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s://uco-network.primo.exlibrisgroup.com/discovery/jsearch?query=any,contains,0742-1222&amp;tab=jsearch_slot&amp;vid=886UCO_TKU:886TKU_INST&amp;lang=zh-tw&amp;offset=0&amp;journals=any,0742-1222" TargetMode="External"/><Relationship Id="rId4" Type="http://schemas.openxmlformats.org/officeDocument/2006/relationships/hyperlink" Target="Journal%20of%20the%20association%20for%20information%20system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tku.edu.tw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r>
              <a:rPr lang="zh-TW" altLang="en-US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資訊管理學系</a:t>
            </a:r>
            <a:r>
              <a:rPr lang="en-US" altLang="zh-TW" dirty="0" smtClean="0">
                <a:sym typeface="新細明體" panose="02020500000000000000" pitchFamily="18" charset="-120"/>
              </a:rPr>
              <a:t>EMBA</a:t>
            </a:r>
            <a:r>
              <a:rPr lang="zh-TW" altLang="en-US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講習</a:t>
            </a: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711200" y="3228535"/>
            <a:ext cx="10472928" cy="2926079"/>
          </a:xfrm>
        </p:spPr>
        <p:txBody>
          <a:bodyPr rtlCol="0">
            <a:normAutofit/>
          </a:bodyPr>
          <a:lstStyle/>
          <a:p>
            <a:pPr rtl="0"/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李素真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圖書館參考服務組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02-26215656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分機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2652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089079@mail.tku.edu.tw</a:t>
            </a: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</a:t>
            </a:r>
            <a:r>
              <a:rPr lang="en-US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351692" y="1847088"/>
            <a:ext cx="11488615" cy="50109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連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方式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從圖書館首頁登入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10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24" y="1987744"/>
            <a:ext cx="7651207" cy="472959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670" y="2315333"/>
            <a:ext cx="2124075" cy="1828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53670" y="2311200"/>
            <a:ext cx="914400" cy="50995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28575">
                <a:solidFill>
                  <a:srgbClr val="FF33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088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圖書館服務系統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1323320" cy="49225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連用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方式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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直接從服務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https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://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uco-network.primo.exlibrisgroup.com/discovery/search?vid=886UCO_TKU:886TKU_INST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456" y="3362514"/>
            <a:ext cx="9000744" cy="327603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79169" y="3429000"/>
            <a:ext cx="483577" cy="2725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28575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11</a:t>
            </a:fld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9495304" y="3789954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登入</a:t>
            </a:r>
          </a:p>
        </p:txBody>
      </p:sp>
    </p:spTree>
    <p:extLst>
      <p:ext uri="{BB962C8B-B14F-4D97-AF65-F5344CB8AC3E}">
        <p14:creationId xmlns:p14="http://schemas.microsoft.com/office/powerpoint/2010/main" val="33237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圖書館服務系統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81200"/>
            <a:ext cx="10902696" cy="473964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登入步驟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於首頁主選單右上方點選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出現登入畫面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，請由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SSO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豋入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sz="27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為何</a:t>
            </a:r>
            <a:r>
              <a:rPr lang="zh-TW" altLang="en-US" sz="27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需</a:t>
            </a:r>
            <a:r>
              <a:rPr lang="zh-TW" altLang="en-US" sz="27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要登入？</a:t>
            </a:r>
            <a:endParaRPr lang="en-US" altLang="zh-TW" sz="27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查看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個人借閱紀錄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預約、調閱</a:t>
            </a:r>
            <a:endParaRPr lang="zh-TW" altLang="en-US" sz="25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2050" name="Picture 2" descr="This is a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87" y="2763520"/>
            <a:ext cx="5885971" cy="371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圖書館服務系統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79"/>
            <a:ext cx="11049000" cy="49225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Code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設定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個人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資料與借閱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紀錄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</a:t>
            </a: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右方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"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設定自助借書機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CODE“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輸入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位數字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碼後點選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儲存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</a:t>
            </a: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為何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需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Code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使用自助借書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使用圖書館三樓的電腦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318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圖書館服務系統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61192" y="1900309"/>
            <a:ext cx="11910646" cy="49225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122" name="Picture 2" descr="This is an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99" y="2981088"/>
            <a:ext cx="4771901" cy="2562211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  <a:extLst/>
        </p:spPr>
      </p:pic>
      <p:pic>
        <p:nvPicPr>
          <p:cNvPr id="5124" name="Picture 4" descr="This is a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12" y="3192583"/>
            <a:ext cx="3376763" cy="2139223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/>
          <a:srcRect l="2944" r="2576" b="2719"/>
          <a:stretch/>
        </p:blipFill>
        <p:spPr>
          <a:xfrm>
            <a:off x="422030" y="2355238"/>
            <a:ext cx="3059723" cy="408952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825011" y="3666393"/>
            <a:ext cx="1425819" cy="2901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854371" y="4361570"/>
            <a:ext cx="1425819" cy="2901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3387472" y="2671760"/>
            <a:ext cx="41510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3802581" y="2478301"/>
            <a:ext cx="9847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3300"/>
                </a:solidFill>
              </a:rPr>
              <a:t>按一下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14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1151091" y="4914900"/>
            <a:ext cx="814183" cy="41690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2824173" y="3831313"/>
            <a:ext cx="978408" cy="48463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6190878" y="4430268"/>
            <a:ext cx="978408" cy="48463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>
            <a:off x="7693538" y="3346681"/>
            <a:ext cx="978408" cy="48463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0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19354" r="13462" b="27394"/>
          <a:stretch/>
        </p:blipFill>
        <p:spPr>
          <a:xfrm>
            <a:off x="4255478" y="1389185"/>
            <a:ext cx="3578469" cy="275199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29255" y="4360984"/>
            <a:ext cx="86018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+mj-ea"/>
              </a:rPr>
              <a:t>請</a:t>
            </a:r>
            <a:r>
              <a:rPr lang="zh-TW" altLang="en-US" sz="2800" b="1" dirty="0" smtClean="0">
                <a:latin typeface="+mj-ea"/>
                <a:ea typeface="+mj-ea"/>
              </a:rPr>
              <a:t>登入圖書館自動化系統設定你的</a:t>
            </a:r>
            <a:r>
              <a:rPr lang="en-US" altLang="zh-TW" sz="2800" b="1" dirty="0" smtClean="0">
                <a:latin typeface="+mj-ea"/>
                <a:ea typeface="+mj-ea"/>
              </a:rPr>
              <a:t>PIN Code</a:t>
            </a:r>
            <a:endParaRPr lang="zh-TW" altLang="en-US" sz="2800" b="1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490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規劃檢索策略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260015" cy="478184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</a:rPr>
              <a:t>界定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主題範圍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進行資料蒐集前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，請先確定您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欲蒐集之主題範圍。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例如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購物網站資料分析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分析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主題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同義字詞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資料分析、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Data 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Analysis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、購物網站、購物平台、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Online shop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Online shopping platform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相關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字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詞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資料探</a:t>
            </a:r>
            <a:r>
              <a:rPr lang="zh-TW" altLang="en-US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勘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Data mining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、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MOMO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購物網</a:t>
            </a:r>
            <a:r>
              <a:rPr lang="zh-TW" altLang="en-US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、樂天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市場、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Amazon.com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組合字詞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en-US" altLang="zh-TW" sz="25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sz="25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資料分析 </a:t>
            </a:r>
            <a:r>
              <a:rPr lang="en-US" altLang="zh-TW" sz="25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5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Data Analysis </a:t>
            </a:r>
            <a:r>
              <a:rPr lang="en-US" altLang="zh-TW" sz="25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5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zh-TW" altLang="en-US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資料</a:t>
            </a:r>
            <a:r>
              <a:rPr lang="zh-TW" altLang="en-US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探</a:t>
            </a:r>
            <a:r>
              <a:rPr lang="zh-TW" altLang="en-US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勘 </a:t>
            </a:r>
            <a:r>
              <a:rPr lang="en-US" altLang="zh-TW" sz="25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Data mining) </a:t>
            </a:r>
            <a:r>
              <a:rPr lang="en-US" altLang="zh-TW" sz="25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and</a:t>
            </a:r>
            <a:r>
              <a:rPr lang="en-US" altLang="zh-TW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(</a:t>
            </a:r>
            <a:r>
              <a:rPr lang="zh-TW" altLang="en-US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購物</a:t>
            </a:r>
            <a:r>
              <a:rPr lang="zh-TW" altLang="en-US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網站 </a:t>
            </a:r>
            <a:r>
              <a:rPr lang="en-US" altLang="zh-TW" sz="25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zh-TW" altLang="en-US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購物平台 </a:t>
            </a:r>
            <a:r>
              <a:rPr lang="en-US" altLang="zh-TW" sz="25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Online shop</a:t>
            </a:r>
            <a:r>
              <a:rPr lang="en-US" altLang="zh-TW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5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Online </a:t>
            </a:r>
            <a:r>
              <a:rPr lang="en-US" altLang="zh-TW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shopping </a:t>
            </a:r>
            <a:r>
              <a:rPr lang="en-US" altLang="zh-TW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platform</a:t>
            </a:r>
            <a:r>
              <a:rPr lang="en-US" altLang="zh-TW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5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MOMO</a:t>
            </a:r>
            <a:r>
              <a:rPr lang="zh-TW" altLang="en-US" sz="25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購物</a:t>
            </a:r>
            <a:r>
              <a:rPr lang="zh-TW" altLang="en-US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網 </a:t>
            </a:r>
            <a:r>
              <a:rPr lang="en-US" altLang="zh-TW" sz="25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 </a:t>
            </a:r>
            <a:r>
              <a:rPr lang="zh-TW" altLang="en-US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樂天市場 </a:t>
            </a:r>
            <a:r>
              <a:rPr lang="en-US" altLang="zh-TW" sz="25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or  Amazon.com)</a:t>
            </a:r>
            <a:endParaRPr lang="en-US" altLang="zh-TW" sz="2500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89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規劃檢索策略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260015" cy="478184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0">
              <a:buClr>
                <a:srgbClr val="C0CF3A">
                  <a:lumMod val="50000"/>
                </a:srgbClr>
              </a:buClr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確認所需的資料類型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>
              <a:buClr>
                <a:srgbClr val="C0CF3A">
                  <a:lumMod val="50000"/>
                </a:srgbClr>
              </a:buClr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如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期刊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文獻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、圖書或報紙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資料。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Clr>
                <a:srgbClr val="C0CF3A">
                  <a:lumMod val="50000"/>
                </a:srgbClr>
              </a:buClr>
              <a:buNone/>
            </a:pP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0">
              <a:buClr>
                <a:srgbClr val="549E39">
                  <a:lumMod val="50000"/>
                </a:srgbClr>
              </a:buClr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選擇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查詢工具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>
              <a:buClr>
                <a:srgbClr val="549E39">
                  <a:lumMod val="50000"/>
                </a:srgbClr>
              </a:buClr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如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館藏目錄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、聯合目錄、各種資料庫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等。</a:t>
            </a:r>
            <a:endParaRPr lang="zh-TW" altLang="en-US" sz="1900" dirty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27432" lvl="0" indent="0">
              <a:buClr>
                <a:srgbClr val="549E39">
                  <a:lumMod val="50000"/>
                </a:srgbClr>
              </a:buClr>
              <a:buNone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今日的講習是以查詢淡江雲端圖書館自動化系統為範例</a:t>
            </a: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74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9808" y="1935480"/>
            <a:ext cx="11790484" cy="48082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399" b="9715"/>
          <a:stretch/>
        </p:blipFill>
        <p:spPr>
          <a:xfrm>
            <a:off x="923193" y="2461846"/>
            <a:ext cx="8443546" cy="416755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39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73964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簡易查詢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"requirement management"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相關館藏為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例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查詢框內輸入檢索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requirement management</a:t>
            </a: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按下放大鏡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10" y="4079632"/>
            <a:ext cx="10610583" cy="215209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44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4869" r="4062" b="5935"/>
          <a:stretch/>
        </p:blipFill>
        <p:spPr>
          <a:xfrm>
            <a:off x="879231" y="1047017"/>
            <a:ext cx="10436469" cy="557359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文字方塊 3"/>
          <p:cNvSpPr txBox="1"/>
          <p:nvPr/>
        </p:nvSpPr>
        <p:spPr>
          <a:xfrm flipH="1">
            <a:off x="8822822" y="105894"/>
            <a:ext cx="2759578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860974"/>
          </a:xfr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簡易查詢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到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724,364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筆與有關的資料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84" y="3306699"/>
            <a:ext cx="8600343" cy="343007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87162" y="3411416"/>
            <a:ext cx="1169376" cy="290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6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98737"/>
            <a:ext cx="10972800" cy="4828633"/>
          </a:xfrm>
          <a:ln w="19050">
            <a:solidFill>
              <a:srgbClr val="00CC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限定檢索範圍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點選倒三角形圖示    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點選館藏目錄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按下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放大鏡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069" y="2285386"/>
            <a:ext cx="448407" cy="499503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664" y="3549702"/>
            <a:ext cx="466725" cy="5524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892" y="3472962"/>
            <a:ext cx="8452574" cy="318236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227" y="4379273"/>
            <a:ext cx="1533458" cy="2098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字方塊 11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01763" y="3648807"/>
            <a:ext cx="272927" cy="35069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0243038" y="3648807"/>
            <a:ext cx="386862" cy="378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99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98737"/>
            <a:ext cx="10972800" cy="482863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限定檢索範圍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結果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縮小為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3766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01" y="2936631"/>
            <a:ext cx="8592653" cy="369276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66293" y="3015762"/>
            <a:ext cx="984738" cy="290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42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42699"/>
            <a:ext cx="10972800" cy="482863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0">
              <a:buClr>
                <a:srgbClr val="C0CF3A">
                  <a:lumMod val="50000"/>
                </a:srgbClr>
              </a:buClr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查詢雲端圖書館服務系統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限定檢索範圍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48" y="2426676"/>
            <a:ext cx="7555797" cy="422910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66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5496" y="1773433"/>
            <a:ext cx="11922369" cy="496147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進階查詢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於首頁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右方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點選進階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檢索，出現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進階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檢索畫面。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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檢索範圍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en-US" sz="2000" dirty="0">
                <a:latin typeface="微軟正黑體" panose="020B0604030504040204" pitchFamily="34" charset="-120"/>
                <a:sym typeface="Wingdings" panose="05000000000000000000" pitchFamily="2" charset="2"/>
              </a:rPr>
              <a:t>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設定檢索欄位：限定檢索條件出現在特定欄位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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設定字詞出現順序及間隔方式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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設定資料類型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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設定資料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語言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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設定出版日期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：限定資料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出版年代範圍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6" name="Picture 6" descr="This is an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90" y="2849971"/>
            <a:ext cx="5987562" cy="3404693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40" y="2849971"/>
            <a:ext cx="5337641" cy="83400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00041" y="3003276"/>
            <a:ext cx="578240" cy="24618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80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sz="40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26187"/>
            <a:ext cx="10972800" cy="4875059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 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進階查詢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範例：查詢全部題名含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requirement management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，且兩字相鄰的資料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按下檢索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07" y="2893284"/>
            <a:ext cx="7811041" cy="364819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61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26187"/>
            <a:ext cx="11057792" cy="4875059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進階查詢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進階查詢：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範例檢索結果：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81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54" y="3188986"/>
            <a:ext cx="7562118" cy="340854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8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47088"/>
            <a:ext cx="11189678" cy="48933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74320" lvl="1" indent="-274320">
              <a:buClr>
                <a:schemeClr val="accent3">
                  <a:lumMod val="50000"/>
                </a:schemeClr>
              </a:buClr>
              <a:buSzPct val="95000"/>
            </a:pP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調整檢索結果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調整檢索結果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項目篩選，讓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精確。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範例：篩選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2011~2020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間出版的期刊論文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按下「篩選條件」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39" y="2716823"/>
            <a:ext cx="6846191" cy="3962399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67654" y="2756741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6011008" y="6497515"/>
            <a:ext cx="398584" cy="1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967654" y="5001710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83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847088"/>
            <a:ext cx="10972801" cy="48933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圖書館服務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調整檢索結果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篩選結果為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24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15" y="2990088"/>
            <a:ext cx="10473839" cy="366887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26977" y="3086803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47013" y="3086802"/>
            <a:ext cx="2188555" cy="7466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92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847088"/>
            <a:ext cx="10972801" cy="48933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雲端圖書館服務系統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分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類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號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2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僅適用於書刊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層級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2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確認分類號</a:t>
            </a:r>
            <a:endParaRPr lang="en-US" altLang="zh-TW" sz="2400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822960" lvl="3" indent="-274320">
              <a:buSzPct val="95000"/>
            </a:pPr>
            <a:r>
              <a:rPr lang="zh-TW" altLang="en-US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東方語文書刊      </a:t>
            </a:r>
            <a:r>
              <a:rPr lang="en-US" altLang="zh-TW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494.8</a:t>
            </a:r>
          </a:p>
          <a:p>
            <a:pPr marL="822960" lvl="3" indent="-274320">
              <a:buSzPct val="95000"/>
            </a:pPr>
            <a:r>
              <a:rPr lang="zh-TW" altLang="en-US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西方</a:t>
            </a:r>
            <a:r>
              <a:rPr lang="zh-TW" altLang="en-US" sz="23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語文</a:t>
            </a:r>
            <a:r>
              <a:rPr lang="zh-TW" altLang="en-US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書刊      </a:t>
            </a:r>
            <a:r>
              <a:rPr lang="en-US" altLang="zh-TW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T58.5-58.64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3349869" y="3393830"/>
            <a:ext cx="28135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869" y="3726404"/>
            <a:ext cx="396274" cy="2316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617" y="3086100"/>
            <a:ext cx="6080081" cy="315643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67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569458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學術研究的歷程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75831"/>
            <a:ext cx="11262946" cy="477786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+mj-ea"/>
                <a:sym typeface="新細明體" panose="02020500000000000000" pitchFamily="18" charset="-120"/>
              </a:rPr>
              <a:t>  </a:t>
            </a:r>
            <a:endParaRPr lang="zh-TW" altLang="en-US" b="1" dirty="0">
              <a:latin typeface="+mj-ea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008482" y="4354781"/>
            <a:ext cx="184731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zh-TW" altLang="en-US" sz="2400" b="1" dirty="0"/>
          </a:p>
          <a:p>
            <a:endParaRPr lang="zh-TW" altLang="en-US" dirty="0" err="1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4114800" y="2515093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endParaRPr lang="zh-TW" altLang="en-US" dirty="0" err="1" smtClean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75" y="1939719"/>
            <a:ext cx="4679333" cy="4650086"/>
          </a:xfrm>
          <a:prstGeom prst="rect">
            <a:avLst/>
          </a:prstGeom>
          <a:noFill/>
        </p:spPr>
      </p:pic>
      <p:cxnSp>
        <p:nvCxnSpPr>
          <p:cNvPr id="11" name="直線單箭頭接點 10"/>
          <p:cNvCxnSpPr/>
          <p:nvPr/>
        </p:nvCxnSpPr>
        <p:spPr>
          <a:xfrm>
            <a:off x="7925798" y="2970421"/>
            <a:ext cx="585168" cy="118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流程圖: 接點 12"/>
          <p:cNvSpPr/>
          <p:nvPr/>
        </p:nvSpPr>
        <p:spPr>
          <a:xfrm>
            <a:off x="8606269" y="2529707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流程圖: 接點 18"/>
          <p:cNvSpPr/>
          <p:nvPr/>
        </p:nvSpPr>
        <p:spPr>
          <a:xfrm>
            <a:off x="2661994" y="2447179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流程圖: 接點 19"/>
          <p:cNvSpPr/>
          <p:nvPr/>
        </p:nvSpPr>
        <p:spPr>
          <a:xfrm>
            <a:off x="2645549" y="5050338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/>
          <p:nvPr/>
        </p:nvCxnSpPr>
        <p:spPr>
          <a:xfrm flipH="1" flipV="1">
            <a:off x="3578717" y="2899709"/>
            <a:ext cx="660408" cy="93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>
            <a:off x="3579703" y="5545975"/>
            <a:ext cx="65942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8632237" y="2797571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2681511" y="2746242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2672574" y="5361309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8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檢索資料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847088"/>
            <a:ext cx="10972801" cy="48933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雲端圖書館服務系統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分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類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號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2440232"/>
            <a:ext cx="8505825" cy="38766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664069" y="4293761"/>
            <a:ext cx="3560885" cy="4101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09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465992" y="1935480"/>
            <a:ext cx="11298116" cy="49225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館藏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你真的有被討厭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勇氣嗎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?: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九大自我評量表與實踐故事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一書為例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點選書名查看該筆資料的詳細資訊</a:t>
            </a: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754" y="3516922"/>
            <a:ext cx="9687428" cy="310872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05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33680" y="1935480"/>
            <a:ext cx="11775440" cy="478028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館藏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查看「取得方式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藏地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館別、樓層及索書號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LOCATE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查看架位圖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依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架位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圖標記位址取書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  並辦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理借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閱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4008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440" y="2417884"/>
            <a:ext cx="7630250" cy="3921369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45261" y="5798880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207000" y="4312784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6999" y="5189385"/>
            <a:ext cx="2301631" cy="1009192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59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8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館藏架位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圖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33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461" y="2201669"/>
            <a:ext cx="6555154" cy="44494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4158762" y="2329962"/>
            <a:ext cx="6463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六樓</a:t>
            </a:r>
          </a:p>
        </p:txBody>
      </p:sp>
    </p:spTree>
    <p:extLst>
      <p:ext uri="{BB962C8B-B14F-4D97-AF65-F5344CB8AC3E}">
        <p14:creationId xmlns:p14="http://schemas.microsoft.com/office/powerpoint/2010/main" val="201991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sz="27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目前不可獲得」的資料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點選書名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844" y="3094891"/>
            <a:ext cx="9978479" cy="320212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37693" y="4167554"/>
            <a:ext cx="1573822" cy="360484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1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藏狀況為「目前不可獲得」的資料</a:t>
            </a:r>
            <a:endParaRPr lang="en-US" altLang="zh-TW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先登入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取得方式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預約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/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調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35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744" y="2448373"/>
            <a:ext cx="7141273" cy="420516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66744" y="2797946"/>
            <a:ext cx="1280160" cy="360484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44072" y="5312546"/>
            <a:ext cx="2019768" cy="52132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4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藏狀況為「目前不可獲得」的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資料</a:t>
            </a:r>
            <a:endParaRPr lang="en-US" altLang="zh-TW" sz="2400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申請預約畫面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335" y="2890025"/>
            <a:ext cx="8554180" cy="367506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56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0972801" cy="484944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線</a:t>
            </a:r>
            <a:r>
              <a:rPr lang="zh-TW" altLang="en-US" sz="28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上</a:t>
            </a:r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文獻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以查詢”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business intelligence analytics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”為例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「線上可獲得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20" y="3426301"/>
            <a:ext cx="8511455" cy="315034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58563" y="6172199"/>
            <a:ext cx="1222129" cy="3283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38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1" y="1909102"/>
            <a:ext cx="10972800" cy="482580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線上文獻</a:t>
            </a:r>
            <a:endParaRPr lang="en-US" altLang="zh-TW" sz="27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線上檢視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可取得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全文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TAEBDC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</a:p>
          <a:p>
            <a:pPr marL="548640" lvl="5" indent="0">
              <a:buSzPct val="95000"/>
              <a:buNone/>
            </a:pP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Springer eBook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230" y="2734408"/>
            <a:ext cx="7535392" cy="3849272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69779" y="4237891"/>
            <a:ext cx="1863967" cy="3283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96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0972801" cy="484944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線</a:t>
            </a:r>
            <a:r>
              <a:rPr lang="zh-TW" altLang="en-US" sz="28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上</a:t>
            </a:r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文獻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78408" lvl="3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39</a:t>
            </a:fld>
            <a:endParaRPr lang="zh-TW" altLang="en-US" dirty="0"/>
          </a:p>
        </p:txBody>
      </p:sp>
      <p:pic>
        <p:nvPicPr>
          <p:cNvPr id="8" name="內容版面配置區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22" y="2045593"/>
            <a:ext cx="6936231" cy="4675884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723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59266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21627" y="1602266"/>
            <a:ext cx="11967796" cy="518539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084" y="1701424"/>
            <a:ext cx="8905195" cy="5020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文字方塊 8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523" y="3418144"/>
            <a:ext cx="548688" cy="56116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216" y="1966421"/>
            <a:ext cx="548688" cy="56116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21650" y="3609976"/>
            <a:ext cx="2323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管理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資訊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: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494.8 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355803" y="2286368"/>
            <a:ext cx="5256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Management Information System: T58.5-58.64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94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1" y="1909102"/>
            <a:ext cx="10972800" cy="482580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館際合作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服務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協助讀者透過館際借書或複印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取得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本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館未存藏之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申請方式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親自到他校借／還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書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4"/>
              </a:rPr>
              <a:t>線上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4"/>
              </a:rPr>
              <a:t>申請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付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費服務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</a:p>
          <a:p>
            <a:pPr lvl="3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全國文獻傳遞服務系統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(NDDS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請先申請使用帳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西文期刊文獻快遞服務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(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RapidILL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只提供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西文期刊文獻複印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先查詢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7"/>
              </a:rPr>
              <a:t>本館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7"/>
              </a:rPr>
              <a:t>期刊館藏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8"/>
              </a:rPr>
              <a:t>服務說明</a:t>
            </a:r>
            <a:endParaRPr lang="en-US" altLang="zh-TW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40</a:t>
            </a:fld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訊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適用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查詢步驟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圖書館首頁→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查尋 →電子資料庫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92" y="2900179"/>
            <a:ext cx="7148603" cy="332477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48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訊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適用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78599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查詢步驟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資料庫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系統首頁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瀏覽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系所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資訊管理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學系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查詢結果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: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190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42</a:t>
            </a:fld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7" y="2936698"/>
            <a:ext cx="10359430" cy="367035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10218385" y="2848306"/>
            <a:ext cx="1178167" cy="31129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8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7837" y="496194"/>
            <a:ext cx="10972800" cy="1143000"/>
          </a:xfrm>
        </p:spPr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訊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用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期刊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46185" y="1639193"/>
            <a:ext cx="11632223" cy="49726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89683" y="1740877"/>
          <a:ext cx="10649108" cy="476543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324554">
                  <a:extLst>
                    <a:ext uri="{9D8B030D-6E8A-4147-A177-3AD203B41FA5}">
                      <a16:colId xmlns:a16="http://schemas.microsoft.com/office/drawing/2014/main" val="1609073974"/>
                    </a:ext>
                  </a:extLst>
                </a:gridCol>
                <a:gridCol w="5324554">
                  <a:extLst>
                    <a:ext uri="{9D8B030D-6E8A-4147-A177-3AD203B41FA5}">
                      <a16:colId xmlns:a16="http://schemas.microsoft.com/office/drawing/2014/main" val="2348541204"/>
                    </a:ext>
                  </a:extLst>
                </a:gridCol>
              </a:tblGrid>
              <a:tr h="4765431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zh-TW" alt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必讀的期刊：</a:t>
                      </a:r>
                      <a:endParaRPr kumimoji="0" lang="en-US" altLang="zh-TW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+mn-ea"/>
                        <a:cs typeface="+mn-cs"/>
                        <a:sym typeface="新細明體" panose="02020500000000000000" pitchFamily="18" charset="-120"/>
                      </a:endParaRPr>
                    </a:p>
                    <a:p>
                      <a:pPr marL="731520" marR="0" lvl="1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Harvard Business Review</a:t>
                      </a:r>
                      <a:r>
                        <a:rPr kumimoji="0" lang="zh-TW" alt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 </a:t>
                      </a: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(</a:t>
                      </a:r>
                      <a:r>
                        <a:rPr kumimoji="0" lang="zh-TW" alt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哈佛商業評論</a:t>
                      </a: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)</a:t>
                      </a:r>
                    </a:p>
                    <a:p>
                      <a:pPr marL="731520" marR="0" lvl="1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 </a:t>
                      </a: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  <a:hlinkClick r:id="rId3"/>
                        </a:rPr>
                        <a:t>Management information systems quarterly</a:t>
                      </a:r>
                      <a:endParaRPr kumimoji="0" lang="en-US" altLang="zh-TW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+mn-ea"/>
                        <a:cs typeface="+mn-cs"/>
                        <a:sym typeface="新細明體" panose="02020500000000000000" pitchFamily="18" charset="-120"/>
                      </a:endParaRPr>
                    </a:p>
                    <a:p>
                      <a:pPr marL="731520" marR="0" lvl="1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  <a:hlinkClick r:id="rId4" action="ppaction://hlinkfile"/>
                        </a:rPr>
                        <a:t>Journal of computer information systems</a:t>
                      </a:r>
                      <a:endParaRPr kumimoji="0" lang="en-US" altLang="zh-TW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+mn-ea"/>
                        <a:cs typeface="+mn-cs"/>
                        <a:sym typeface="新細明體" panose="02020500000000000000" pitchFamily="18" charset="-120"/>
                      </a:endParaRPr>
                    </a:p>
                    <a:p>
                      <a:pPr marL="731520" marR="0" lvl="1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  <a:hlinkClick r:id="rId5"/>
                        </a:rPr>
                        <a:t>Journal of management information systems</a:t>
                      </a:r>
                      <a:endParaRPr kumimoji="0" lang="en-US" altLang="zh-TW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+mn-ea"/>
                        <a:cs typeface="+mn-cs"/>
                        <a:sym typeface="新細明體" panose="02020500000000000000" pitchFamily="18" charset="-12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1522709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83" y="2245861"/>
            <a:ext cx="4950381" cy="3755461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04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22247" r="7873" b="28243"/>
          <a:stretch/>
        </p:blipFill>
        <p:spPr>
          <a:xfrm>
            <a:off x="4000500" y="1512277"/>
            <a:ext cx="4141178" cy="25585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406769" y="4106009"/>
            <a:ext cx="9520555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800" b="1" dirty="0" smtClean="0"/>
              <a:t>請利用雲端圖書館自動化</a:t>
            </a:r>
            <a:r>
              <a:rPr lang="zh-TW" altLang="en-US" sz="2800" b="1" dirty="0"/>
              <a:t>系統查詢魏世杰老師</a:t>
            </a:r>
            <a:r>
              <a:rPr lang="zh-TW" altLang="en-US" sz="2800" b="1" dirty="0" smtClean="0"/>
              <a:t>的期刊文章</a:t>
            </a:r>
            <a:r>
              <a:rPr lang="zh-TW" altLang="en-US" sz="2800" b="1" dirty="0"/>
              <a:t>？</a:t>
            </a:r>
            <a:endParaRPr lang="en-US" altLang="zh-TW" sz="2800" b="1" dirty="0" smtClean="0"/>
          </a:p>
          <a:p>
            <a:endParaRPr lang="zh-TW" altLang="en-US" sz="28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40735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531" y="835736"/>
            <a:ext cx="7587761" cy="53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論文寫作的好工具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705708"/>
            <a:ext cx="10972800" cy="5015768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資源指引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論文寫作與學術倫理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46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-820" t="7949" r="820" b="9827"/>
          <a:stretch/>
        </p:blipFill>
        <p:spPr>
          <a:xfrm>
            <a:off x="1160583" y="2303585"/>
            <a:ext cx="6506309" cy="42865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文字方塊 7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新細明體" panose="02020500000000000000" pitchFamily="18" charset="-120"/>
              </a:rPr>
              <a:t>更多的協助</a:t>
            </a:r>
            <a:endParaRPr lang="zh-TW" altLang="en-US" b="1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1172092" cy="4852182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25" y="2505808"/>
            <a:ext cx="10945567" cy="389824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55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3947" y="1695118"/>
            <a:ext cx="11764106" cy="5101335"/>
          </a:xfr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 algn="ctr">
              <a:buNone/>
            </a:pPr>
            <a:endParaRPr lang="en-US" altLang="zh-TW" sz="1200" b="1" kern="0" dirty="0" smtClean="0">
              <a:solidFill>
                <a:srgbClr val="595959"/>
              </a:solidFill>
              <a:latin typeface="Overpass"/>
              <a:sym typeface="Overpass"/>
            </a:endParaRPr>
          </a:p>
          <a:p>
            <a:pPr marL="0" indent="0" algn="ctr">
              <a:buNone/>
            </a:pPr>
            <a:r>
              <a:rPr lang="zh-TW" altLang="en-US" sz="6500" b="1" kern="0" dirty="0" smtClean="0">
                <a:solidFill>
                  <a:srgbClr val="595959"/>
                </a:solidFill>
                <a:latin typeface="Overpass"/>
                <a:sym typeface="Overpass"/>
              </a:rPr>
              <a:t>謝謝聆聽</a:t>
            </a:r>
            <a:endParaRPr lang="en" altLang="zh-TW" sz="6500" b="1" kern="0" dirty="0" smtClean="0">
              <a:solidFill>
                <a:srgbClr val="595959"/>
              </a:solidFill>
              <a:latin typeface="Overpass"/>
              <a:sym typeface="Overpass"/>
            </a:endParaRPr>
          </a:p>
          <a:p>
            <a:pPr marL="0" indent="0" algn="ctr">
              <a:buNone/>
            </a:pPr>
            <a:r>
              <a:rPr lang="en" altLang="zh-TW" sz="6500" b="1" kern="0" dirty="0" smtClean="0">
                <a:solidFill>
                  <a:srgbClr val="595959"/>
                </a:solidFill>
                <a:latin typeface="Overpass"/>
                <a:sym typeface="Overpass"/>
              </a:rPr>
              <a:t>Thanks</a:t>
            </a:r>
            <a:r>
              <a:rPr lang="en" altLang="zh-TW" sz="6500" b="1" kern="0" dirty="0">
                <a:solidFill>
                  <a:srgbClr val="595959"/>
                </a:solidFill>
                <a:latin typeface="Overpass"/>
                <a:sym typeface="Overpass"/>
              </a:rPr>
              <a:t>!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 flipH="1">
            <a:off x="8822822" y="105894"/>
            <a:ext cx="2759578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Google Shape;235;p33"/>
          <p:cNvSpPr txBox="1">
            <a:spLocks/>
          </p:cNvSpPr>
          <p:nvPr/>
        </p:nvSpPr>
        <p:spPr>
          <a:xfrm>
            <a:off x="4391804" y="2951147"/>
            <a:ext cx="8788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sp>
        <p:nvSpPr>
          <p:cNvPr id="8" name="Google Shape;236;p33"/>
          <p:cNvSpPr txBox="1">
            <a:spLocks/>
          </p:cNvSpPr>
          <p:nvPr/>
        </p:nvSpPr>
        <p:spPr>
          <a:xfrm>
            <a:off x="6417325" y="2951147"/>
            <a:ext cx="9844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sp>
        <p:nvSpPr>
          <p:cNvPr id="11" name="Google Shape;237;p33"/>
          <p:cNvSpPr txBox="1">
            <a:spLocks/>
          </p:cNvSpPr>
          <p:nvPr/>
        </p:nvSpPr>
        <p:spPr>
          <a:xfrm>
            <a:off x="4391804" y="4132718"/>
            <a:ext cx="8960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506" y="4498991"/>
            <a:ext cx="715912" cy="715912"/>
          </a:xfrm>
          <a:prstGeom prst="rect">
            <a:avLst/>
          </a:prstGeom>
        </p:spPr>
      </p:pic>
      <p:sp>
        <p:nvSpPr>
          <p:cNvPr id="23" name="Google Shape;965;p58"/>
          <p:cNvSpPr/>
          <p:nvPr/>
        </p:nvSpPr>
        <p:spPr>
          <a:xfrm>
            <a:off x="4011590" y="4719166"/>
            <a:ext cx="478797" cy="305815"/>
          </a:xfrm>
          <a:custGeom>
            <a:avLst/>
            <a:gdLst/>
            <a:ahLst/>
            <a:cxnLst/>
            <a:rect l="l" t="t" r="r" b="b"/>
            <a:pathLst>
              <a:path w="19325" h="12456" extrusionOk="0">
                <a:moveTo>
                  <a:pt x="17057" y="1133"/>
                </a:moveTo>
                <a:lnTo>
                  <a:pt x="9662" y="6652"/>
                </a:lnTo>
                <a:lnTo>
                  <a:pt x="2268" y="1133"/>
                </a:lnTo>
                <a:close/>
                <a:moveTo>
                  <a:pt x="18192" y="1697"/>
                </a:moveTo>
                <a:lnTo>
                  <a:pt x="18192" y="10756"/>
                </a:lnTo>
                <a:cubicBezTo>
                  <a:pt x="18192" y="11070"/>
                  <a:pt x="17939" y="11323"/>
                  <a:pt x="17628" y="11323"/>
                </a:cubicBezTo>
                <a:lnTo>
                  <a:pt x="1700" y="11323"/>
                </a:lnTo>
                <a:cubicBezTo>
                  <a:pt x="1386" y="11323"/>
                  <a:pt x="1132" y="11070"/>
                  <a:pt x="1132" y="10756"/>
                </a:cubicBezTo>
                <a:lnTo>
                  <a:pt x="1132" y="1697"/>
                </a:lnTo>
                <a:lnTo>
                  <a:pt x="9324" y="7812"/>
                </a:lnTo>
                <a:cubicBezTo>
                  <a:pt x="9424" y="7887"/>
                  <a:pt x="9543" y="7925"/>
                  <a:pt x="9663" y="7925"/>
                </a:cubicBezTo>
                <a:cubicBezTo>
                  <a:pt x="9782" y="7925"/>
                  <a:pt x="9902" y="7887"/>
                  <a:pt x="10004" y="7812"/>
                </a:cubicBezTo>
                <a:lnTo>
                  <a:pt x="18192" y="1697"/>
                </a:lnTo>
                <a:close/>
                <a:moveTo>
                  <a:pt x="1688" y="0"/>
                </a:moveTo>
                <a:cubicBezTo>
                  <a:pt x="1287" y="0"/>
                  <a:pt x="900" y="145"/>
                  <a:pt x="598" y="405"/>
                </a:cubicBezTo>
                <a:cubicBezTo>
                  <a:pt x="583" y="417"/>
                  <a:pt x="571" y="429"/>
                  <a:pt x="556" y="444"/>
                </a:cubicBezTo>
                <a:cubicBezTo>
                  <a:pt x="202" y="764"/>
                  <a:pt x="0" y="1220"/>
                  <a:pt x="0" y="1697"/>
                </a:cubicBezTo>
                <a:lnTo>
                  <a:pt x="0" y="10756"/>
                </a:lnTo>
                <a:cubicBezTo>
                  <a:pt x="0" y="11695"/>
                  <a:pt x="761" y="12453"/>
                  <a:pt x="1700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1697"/>
                </a:lnTo>
                <a:cubicBezTo>
                  <a:pt x="19325" y="1220"/>
                  <a:pt x="19122" y="764"/>
                  <a:pt x="18769" y="441"/>
                </a:cubicBezTo>
                <a:cubicBezTo>
                  <a:pt x="18757" y="429"/>
                  <a:pt x="18742" y="417"/>
                  <a:pt x="18727" y="405"/>
                </a:cubicBezTo>
                <a:cubicBezTo>
                  <a:pt x="18422" y="145"/>
                  <a:pt x="18037" y="0"/>
                  <a:pt x="17640" y="0"/>
                </a:cubicBezTo>
                <a:cubicBezTo>
                  <a:pt x="17636" y="0"/>
                  <a:pt x="17632" y="0"/>
                  <a:pt x="17628" y="1"/>
                </a:cubicBezTo>
                <a:lnTo>
                  <a:pt x="1700" y="1"/>
                </a:lnTo>
                <a:cubicBezTo>
                  <a:pt x="1696" y="0"/>
                  <a:pt x="1692" y="0"/>
                  <a:pt x="1688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435D74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19" y="5313363"/>
            <a:ext cx="699878" cy="69987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313" y="5391538"/>
            <a:ext cx="483546" cy="41446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 flipH="1">
            <a:off x="4642652" y="4569191"/>
            <a:ext cx="360108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089079@mail.tku.edu.tw</a:t>
            </a:r>
            <a:endParaRPr lang="zh-TW" altLang="en-US" sz="2400" dirty="0" err="1" smtClean="0"/>
          </a:p>
        </p:txBody>
      </p:sp>
      <p:sp>
        <p:nvSpPr>
          <p:cNvPr id="27" name="文字方塊 26"/>
          <p:cNvSpPr txBox="1"/>
          <p:nvPr/>
        </p:nvSpPr>
        <p:spPr>
          <a:xfrm flipH="1">
            <a:off x="4618039" y="5279460"/>
            <a:ext cx="360108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02-26215656 </a:t>
            </a:r>
            <a:r>
              <a:rPr lang="en-US" altLang="zh-TW" sz="2400" dirty="0" err="1" smtClean="0"/>
              <a:t>ext</a:t>
            </a:r>
            <a:r>
              <a:rPr lang="en-US" altLang="zh-TW" sz="2400" dirty="0" smtClean="0"/>
              <a:t> 2652</a:t>
            </a:r>
            <a:endParaRPr lang="zh-TW" altLang="en-US" sz="2400" dirty="0" err="1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29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711200" y="3228535"/>
            <a:ext cx="10472928" cy="2926079"/>
          </a:xfrm>
        </p:spPr>
        <p:txBody>
          <a:bodyPr rtlCol="0">
            <a:normAutofit/>
          </a:bodyPr>
          <a:lstStyle/>
          <a:p>
            <a:pPr rtl="0"/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4591" r="4808" b="24330"/>
          <a:stretch/>
        </p:blipFill>
        <p:spPr>
          <a:xfrm>
            <a:off x="3903785" y="1608992"/>
            <a:ext cx="4396153" cy="31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一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樓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採編組業務：圖書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選擇、採購、分類、編目、加工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693826"/>
              </p:ext>
            </p:extLst>
          </p:nvPr>
        </p:nvGraphicFramePr>
        <p:xfrm>
          <a:off x="268165" y="2891749"/>
          <a:ext cx="11711353" cy="36720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815862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094891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9442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圖書師學廊道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採購與編目組辦公室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+mj-ea"/>
                          <a:ea typeface="+mj-ea"/>
                          <a:sym typeface="新細明體" panose="02020500000000000000" pitchFamily="18" charset="-120"/>
                        </a:rPr>
                        <a:t>自習室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272773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77242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35" y="3895407"/>
            <a:ext cx="4762500" cy="27622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27897"/>
          <a:stretch/>
        </p:blipFill>
        <p:spPr>
          <a:xfrm>
            <a:off x="8880230" y="3894992"/>
            <a:ext cx="2980593" cy="276308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t="23740"/>
          <a:stretch/>
        </p:blipFill>
        <p:spPr>
          <a:xfrm>
            <a:off x="5087815" y="3868615"/>
            <a:ext cx="3709255" cy="2789457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35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atin typeface="新細明體" panose="02020500000000000000" pitchFamily="18" charset="-120"/>
                <a:sym typeface="新細明體" panose="02020500000000000000" pitchFamily="18" charset="-120"/>
              </a:rPr>
              <a:t>講習回饋問卷填寫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90145" y="1512277"/>
            <a:ext cx="11684977" cy="5275385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563" y="2130663"/>
            <a:ext cx="9900139" cy="454612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1138894" y="1607443"/>
            <a:ext cx="767652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http://www.lib.tku.edu.tw/zh_tw/services/tutorial</a:t>
            </a:r>
            <a:endParaRPr lang="zh-TW" altLang="en-US" sz="2800" dirty="0" err="1" smtClean="0">
              <a:solidFill>
                <a:srgbClr val="0070C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08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二樓：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典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閱組業務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：書資料典藏與管理；參考諮詢服務；圖書館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利</a:t>
            </a:r>
            <a:endParaRPr lang="zh-TW" altLang="en-US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520090"/>
              </p:ext>
            </p:extLst>
          </p:nvPr>
        </p:nvGraphicFramePr>
        <p:xfrm>
          <a:off x="268165" y="2891749"/>
          <a:ext cx="11711352" cy="414505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5372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智慧預約取書區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借還書服務台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閱活區</a:t>
                      </a:r>
                      <a:endParaRPr lang="zh-TW" altLang="en-US" sz="28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3200174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72623"/>
                  </a:ext>
                </a:extLst>
              </a:tr>
            </a:tbl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60" y="3461360"/>
            <a:ext cx="3853397" cy="310788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078" y="3476867"/>
            <a:ext cx="3869438" cy="316781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468" y="3449051"/>
            <a:ext cx="3794745" cy="3167815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7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三樓：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業務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：期刊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及電子資源之選擇、採購、推廣；參考諮詢服務；圖書館利用教育</a:t>
            </a: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3065"/>
              </p:ext>
            </p:extLst>
          </p:nvPr>
        </p:nvGraphicFramePr>
        <p:xfrm>
          <a:off x="268165" y="2891749"/>
          <a:ext cx="11711352" cy="373742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5372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資訊共享區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學習共享區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研究共享區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3200174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72623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578" y="3465094"/>
            <a:ext cx="3835921" cy="310414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53" y="3465093"/>
            <a:ext cx="3833323" cy="310414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30" y="3465092"/>
            <a:ext cx="3792850" cy="3104147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1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四樓：紙本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期刊區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館內閱覽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五樓：非書資料區</a:t>
            </a:r>
            <a:endParaRPr lang="zh-TW" altLang="en-US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10128"/>
              </p:ext>
            </p:extLst>
          </p:nvPr>
        </p:nvGraphicFramePr>
        <p:xfrm>
          <a:off x="268165" y="2891749"/>
          <a:ext cx="11711352" cy="373742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5372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魔笛特區</a:t>
                      </a:r>
                      <a:r>
                        <a:rPr lang="en-US" altLang="zh-TW" sz="2800" dirty="0" smtClean="0"/>
                        <a:t>(Multi Zone)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主題影音展示區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歐盟資訊中心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3200174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72623"/>
                  </a:ext>
                </a:extLst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60" y="3473116"/>
            <a:ext cx="3841101" cy="309612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22994"/>
          <a:stretch/>
        </p:blipFill>
        <p:spPr>
          <a:xfrm>
            <a:off x="4223963" y="3465095"/>
            <a:ext cx="3821942" cy="310414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/>
          <a:srcRect l="17052"/>
          <a:stretch/>
        </p:blipFill>
        <p:spPr>
          <a:xfrm>
            <a:off x="8131207" y="3473116"/>
            <a:ext cx="3790022" cy="3096123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75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36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圖書館網站</a:t>
            </a:r>
            <a:endParaRPr lang="zh-TW" altLang="en-US" sz="36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773489" y="1931809"/>
            <a:ext cx="11213592" cy="49225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 algn="ctr">
              <a:buNone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網址：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https://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www.lib.tku.edu.tw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/</a:t>
            </a:r>
            <a:endPara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n>
                <a:solidFill>
                  <a:srgbClr val="00CC00"/>
                </a:solidFill>
              </a:ln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流程圖: 程序 6"/>
          <p:cNvSpPr/>
          <p:nvPr/>
        </p:nvSpPr>
        <p:spPr>
          <a:xfrm>
            <a:off x="3529584" y="3493008"/>
            <a:ext cx="45719" cy="45719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2731353" y="3493008"/>
            <a:ext cx="754999" cy="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V="1">
            <a:off x="9133244" y="2674910"/>
            <a:ext cx="578015" cy="9144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V="1">
            <a:off x="9120236" y="3701019"/>
            <a:ext cx="511447" cy="214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9144819" y="5470072"/>
            <a:ext cx="566440" cy="371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 flipH="1">
            <a:off x="2746389" y="4731156"/>
            <a:ext cx="740664" cy="1524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 flipH="1">
            <a:off x="9631683" y="2499388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服務主選單</a:t>
            </a:r>
          </a:p>
        </p:txBody>
      </p:sp>
      <p:sp>
        <p:nvSpPr>
          <p:cNvPr id="35" name="文字方塊 34"/>
          <p:cNvSpPr txBox="1"/>
          <p:nvPr/>
        </p:nvSpPr>
        <p:spPr>
          <a:xfrm flipH="1">
            <a:off x="9606746" y="3502607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快捷資訊區</a:t>
            </a:r>
          </a:p>
        </p:txBody>
      </p:sp>
      <p:sp>
        <p:nvSpPr>
          <p:cNvPr id="36" name="文字方塊 35"/>
          <p:cNvSpPr txBox="1"/>
          <p:nvPr/>
        </p:nvSpPr>
        <p:spPr>
          <a:xfrm flipH="1">
            <a:off x="9756820" y="5314794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公告區</a:t>
            </a:r>
          </a:p>
        </p:txBody>
      </p:sp>
      <p:sp>
        <p:nvSpPr>
          <p:cNvPr id="37" name="文字方塊 36"/>
          <p:cNvSpPr txBox="1"/>
          <p:nvPr/>
        </p:nvSpPr>
        <p:spPr>
          <a:xfrm flipH="1">
            <a:off x="9422251" y="4747215"/>
            <a:ext cx="18709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活動海報輪播區</a:t>
            </a:r>
          </a:p>
        </p:txBody>
      </p:sp>
      <p:sp>
        <p:nvSpPr>
          <p:cNvPr id="38" name="文字方塊 37"/>
          <p:cNvSpPr txBox="1"/>
          <p:nvPr/>
        </p:nvSpPr>
        <p:spPr>
          <a:xfrm flipH="1">
            <a:off x="9631683" y="6049113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特藏連結區</a:t>
            </a:r>
          </a:p>
        </p:txBody>
      </p:sp>
      <p:sp>
        <p:nvSpPr>
          <p:cNvPr id="39" name="文字方塊 38"/>
          <p:cNvSpPr txBox="1"/>
          <p:nvPr/>
        </p:nvSpPr>
        <p:spPr>
          <a:xfrm flipH="1">
            <a:off x="1417451" y="3308342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資源查詢框</a:t>
            </a:r>
          </a:p>
        </p:txBody>
      </p:sp>
      <p:sp>
        <p:nvSpPr>
          <p:cNvPr id="40" name="文字方塊 39"/>
          <p:cNvSpPr txBox="1"/>
          <p:nvPr/>
        </p:nvSpPr>
        <p:spPr>
          <a:xfrm flipH="1">
            <a:off x="1417451" y="4561730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常用服務區</a:t>
            </a:r>
          </a:p>
        </p:txBody>
      </p:sp>
      <p:sp>
        <p:nvSpPr>
          <p:cNvPr id="24" name="文字方塊 23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9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983" t="43" r="1087"/>
          <a:stretch/>
        </p:blipFill>
        <p:spPr>
          <a:xfrm>
            <a:off x="3521039" y="2516781"/>
            <a:ext cx="5578219" cy="4204695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25" name="直線單箭頭接點 24"/>
          <p:cNvCxnSpPr/>
          <p:nvPr/>
        </p:nvCxnSpPr>
        <p:spPr>
          <a:xfrm flipV="1">
            <a:off x="6700443" y="4949625"/>
            <a:ext cx="2652559" cy="395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7033846" y="6206142"/>
            <a:ext cx="2432197" cy="6301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腦力激盪簡報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腦力激盪商務簡報" id="{FDA14377-08DB-432F-B657-60A47B75D436}" vid="{EAF012BB-6E78-49C6-8EE3-B0D08EBC4A5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腦力激盪商務簡報</Template>
  <TotalTime>6918</TotalTime>
  <Words>1752</Words>
  <Application>Microsoft Office PowerPoint</Application>
  <PresentationFormat>寬螢幕</PresentationFormat>
  <Paragraphs>451</Paragraphs>
  <Slides>50</Slides>
  <Notes>50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8" baseType="lpstr">
      <vt:lpstr>Overpass</vt:lpstr>
      <vt:lpstr>細明體</vt:lpstr>
      <vt:lpstr>新細明體</vt:lpstr>
      <vt:lpstr>Arial</vt:lpstr>
      <vt:lpstr>Wingdings</vt:lpstr>
      <vt:lpstr>Wingdings 2</vt:lpstr>
      <vt:lpstr>微軟正黑體</vt:lpstr>
      <vt:lpstr>腦力激盪簡報</vt:lpstr>
      <vt:lpstr> 資訊管理學系EMBA講習</vt:lpstr>
      <vt:lpstr>PowerPoint 簡報</vt:lpstr>
      <vt:lpstr>學術研究的歷程</vt:lpstr>
      <vt:lpstr>認識圖書館 -- 總館各樓層介紹</vt:lpstr>
      <vt:lpstr>認識圖書館 -- 總館各樓層介紹</vt:lpstr>
      <vt:lpstr>認識圖書館 -- 總館各樓層介紹</vt:lpstr>
      <vt:lpstr>認識圖書館 -- 總館各樓層介紹</vt:lpstr>
      <vt:lpstr>認識圖書館 -- 總館各樓層介紹</vt:lpstr>
      <vt:lpstr>認識圖書館 -- 圖書館網站</vt:lpstr>
      <vt:lpstr>認識圖書館 -- 雲端圖書館服務系統</vt:lpstr>
      <vt:lpstr>認識圖書館 -- 雲端圖書館服務系統</vt:lpstr>
      <vt:lpstr>認識圖書館 -- 雲端圖書館服務系統</vt:lpstr>
      <vt:lpstr>認識圖書館 -- 雲端圖書館服務系統</vt:lpstr>
      <vt:lpstr>認識圖書館 -- 雲端圖書館服務系統</vt:lpstr>
      <vt:lpstr>PowerPoint 簡報</vt:lpstr>
      <vt:lpstr>蒐集資料的方法 -- 規劃檢索策略</vt:lpstr>
      <vt:lpstr>蒐集資料的方法 -- 規劃檢索策略</vt:lpstr>
      <vt:lpstr>蒐集資料的方法 -- 檢索資料</vt:lpstr>
      <vt:lpstr>蒐集資料的方法 -- 檢索資料</vt:lpstr>
      <vt:lpstr>蒐集資料的方法 -- 檢索資料</vt:lpstr>
      <vt:lpstr>蒐集資料的方法 -- 檢索資料</vt:lpstr>
      <vt:lpstr>蒐集資料的方法-- 檢索資料</vt:lpstr>
      <vt:lpstr>蒐集資料的方法 -- 檢索資料</vt:lpstr>
      <vt:lpstr>蒐集資料的方法 -- 檢索資料</vt:lpstr>
      <vt:lpstr>蒐集資料的方法 -- 檢索資料</vt:lpstr>
      <vt:lpstr>蒐集資料的方法 -- 檢索資料</vt:lpstr>
      <vt:lpstr>蒐集資料的方法 -- 檢索資料</vt:lpstr>
      <vt:lpstr>蒐集資料的方法 -- 檢索資料</vt:lpstr>
      <vt:lpstr>蒐集資料的方法 -- 檢索資料</vt:lpstr>
      <vt:lpstr>蒐集資料的方法 -- 檢索資料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資訊管理學系適用資料庫</vt:lpstr>
      <vt:lpstr>資訊管理學系適用資料庫</vt:lpstr>
      <vt:lpstr>資訊管理學系常用的資料庫&amp;期刊</vt:lpstr>
      <vt:lpstr> </vt:lpstr>
      <vt:lpstr> </vt:lpstr>
      <vt:lpstr>論文寫作的好工具</vt:lpstr>
      <vt:lpstr>更多的協助</vt:lpstr>
      <vt:lpstr>PowerPoint 簡報</vt:lpstr>
      <vt:lpstr> </vt:lpstr>
      <vt:lpstr>講習回饋問卷填寫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資訊管理學系研究生講習</dc:title>
  <dc:creator>TKU</dc:creator>
  <cp:lastModifiedBy>Sujen Lee</cp:lastModifiedBy>
  <cp:revision>422</cp:revision>
  <dcterms:created xsi:type="dcterms:W3CDTF">2020-09-09T00:21:38Z</dcterms:created>
  <dcterms:modified xsi:type="dcterms:W3CDTF">2020-10-24T11:51:20Z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