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73"/>
  </p:notesMasterIdLst>
  <p:handoutMasterIdLst>
    <p:handoutMasterId r:id="rId74"/>
  </p:handoutMasterIdLst>
  <p:sldIdLst>
    <p:sldId id="272" r:id="rId2"/>
    <p:sldId id="417" r:id="rId3"/>
    <p:sldId id="394" r:id="rId4"/>
    <p:sldId id="284" r:id="rId5"/>
    <p:sldId id="422" r:id="rId6"/>
    <p:sldId id="427" r:id="rId7"/>
    <p:sldId id="423" r:id="rId8"/>
    <p:sldId id="424" r:id="rId9"/>
    <p:sldId id="275" r:id="rId10"/>
    <p:sldId id="286" r:id="rId11"/>
    <p:sldId id="285" r:id="rId12"/>
    <p:sldId id="276" r:id="rId13"/>
    <p:sldId id="288" r:id="rId14"/>
    <p:sldId id="429" r:id="rId15"/>
    <p:sldId id="406" r:id="rId16"/>
    <p:sldId id="312" r:id="rId17"/>
    <p:sldId id="425" r:id="rId18"/>
    <p:sldId id="432" r:id="rId19"/>
    <p:sldId id="290" r:id="rId20"/>
    <p:sldId id="291" r:id="rId21"/>
    <p:sldId id="293" r:id="rId22"/>
    <p:sldId id="294" r:id="rId23"/>
    <p:sldId id="431" r:id="rId24"/>
    <p:sldId id="296" r:id="rId25"/>
    <p:sldId id="305" r:id="rId26"/>
    <p:sldId id="306" r:id="rId27"/>
    <p:sldId id="298" r:id="rId28"/>
    <p:sldId id="317" r:id="rId29"/>
    <p:sldId id="328" r:id="rId30"/>
    <p:sldId id="433" r:id="rId31"/>
    <p:sldId id="292" r:id="rId32"/>
    <p:sldId id="319" r:id="rId33"/>
    <p:sldId id="307" r:id="rId34"/>
    <p:sldId id="302" r:id="rId35"/>
    <p:sldId id="320" r:id="rId36"/>
    <p:sldId id="300" r:id="rId37"/>
    <p:sldId id="318" r:id="rId38"/>
    <p:sldId id="309" r:id="rId39"/>
    <p:sldId id="341" r:id="rId40"/>
    <p:sldId id="278" r:id="rId41"/>
    <p:sldId id="310" r:id="rId42"/>
    <p:sldId id="311" r:id="rId43"/>
    <p:sldId id="321" r:id="rId44"/>
    <p:sldId id="411" r:id="rId45"/>
    <p:sldId id="322" r:id="rId46"/>
    <p:sldId id="397" r:id="rId47"/>
    <p:sldId id="398" r:id="rId48"/>
    <p:sldId id="399" r:id="rId49"/>
    <p:sldId id="400" r:id="rId50"/>
    <p:sldId id="401" r:id="rId51"/>
    <p:sldId id="436" r:id="rId52"/>
    <p:sldId id="403" r:id="rId53"/>
    <p:sldId id="437" r:id="rId54"/>
    <p:sldId id="405" r:id="rId55"/>
    <p:sldId id="415" r:id="rId56"/>
    <p:sldId id="279" r:id="rId57"/>
    <p:sldId id="395" r:id="rId58"/>
    <p:sldId id="434" r:id="rId59"/>
    <p:sldId id="435" r:id="rId60"/>
    <p:sldId id="414" r:id="rId61"/>
    <p:sldId id="333" r:id="rId62"/>
    <p:sldId id="334" r:id="rId63"/>
    <p:sldId id="335" r:id="rId64"/>
    <p:sldId id="338" r:id="rId65"/>
    <p:sldId id="282" r:id="rId66"/>
    <p:sldId id="323" r:id="rId67"/>
    <p:sldId id="340" r:id="rId68"/>
    <p:sldId id="413" r:id="rId69"/>
    <p:sldId id="363" r:id="rId70"/>
    <p:sldId id="419" r:id="rId71"/>
    <p:sldId id="412" r:id="rId72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00CC00"/>
    <a:srgbClr val="DDDDDD"/>
    <a:srgbClr val="FFCCCC"/>
    <a:srgbClr val="CCCCFF"/>
    <a:srgbClr val="969696"/>
    <a:srgbClr val="006600"/>
    <a:srgbClr val="993366"/>
    <a:srgbClr val="963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5320" autoAdjust="0"/>
  </p:normalViewPr>
  <p:slideViewPr>
    <p:cSldViewPr snapToGrid="0">
      <p:cViewPr varScale="1">
        <p:scale>
          <a:sx n="87" d="100"/>
          <a:sy n="87" d="100"/>
        </p:scale>
        <p:origin x="57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3C03C-F128-4D77-8177-A57732A67E39}" type="datetime2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2020年10月19日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5ACC1-7210-4F0A-BEEB-8EC885077F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653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DF2C87C-757E-4C70-9F14-5785D5A3EB9B}" type="datetime2">
              <a:rPr lang="zh-TW" altLang="en-US" smtClean="0"/>
              <a:pPr/>
              <a:t>2020年10月19日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93B0CF2-7F87-4E02-A248-870047730F99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8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3679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761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4743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5084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8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9075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556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1735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978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5038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2545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0896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9308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873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479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0699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5803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7700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404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177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1443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1670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8132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47949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3048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4010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7048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97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04766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011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3401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2037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45773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33833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7567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32356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01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2378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86466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48143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41083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8768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61866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20156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08571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01107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20506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34342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219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36945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00415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06890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0687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46522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178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33552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57880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6865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93310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85600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81119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91309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51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5544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77808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70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30049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864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3665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019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矩形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zh-TW" altLang="en-US" noProof="0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cxnSp>
          <p:nvCxnSpPr>
            <p:cNvPr id="7" name="直線接點​​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線接點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 dirty="0" smtClean="0"/>
              <a:t>按一下以編輯母片標題樣式</a:t>
            </a:r>
            <a:endParaRPr kumimoji="0" lang="zh-TW" altLang="en-US" noProof="0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zh-TW" altLang="en-US" noProof="0" dirty="0" smtClean="0"/>
              <a:t>按一下以編輯母片副標題樣式</a:t>
            </a:r>
            <a:endParaRPr kumimoji="0" lang="zh-TW" altLang="en-US" noProof="0" dirty="0"/>
          </a:p>
        </p:txBody>
      </p:sp>
      <p:sp>
        <p:nvSpPr>
          <p:cNvPr id="30" name="日期預留位置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0BD4A4D8-A799-456F-A56C-5577E65818AD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19" name="頁尾預留位置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27" name="投影片編號預留位置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26532B9-D642-42F2-8B38-CB81E1D7BFDB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99DFB7-B372-4737-9528-833978472145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1D1C91-7539-4787-AED2-E0B9EDC53C5C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CAA238E-310C-430C-82AB-8201EBB12209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CE44C66F-2405-4664-BD03-410B97501ACC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smtClean="0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5" name="內容預留位置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F2320B-2DE0-4022-AE3E-A3FE9CE174C0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9CEB3F-5F90-4A5F-B31E-650C919660D9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2CBD7A-ECBF-4D09-84A2-44BA95B688B4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zh-TW" altLang="en-US" dirty="0" smtClean="0"/>
              <a:t>編輯母片文字樣式</a:t>
            </a:r>
          </a:p>
          <a:p>
            <a:pPr lvl="1" rtl="0" eaLnBrk="1" latinLnBrk="0" hangingPunct="1"/>
            <a:r>
              <a:rPr lang="zh-TW" altLang="en-US" dirty="0" smtClean="0"/>
              <a:t>第二層</a:t>
            </a:r>
          </a:p>
          <a:p>
            <a:pPr lvl="2" rtl="0" eaLnBrk="1" latinLnBrk="0" hangingPunct="1"/>
            <a:r>
              <a:rPr lang="zh-TW" altLang="en-US" dirty="0" smtClean="0"/>
              <a:t>第三層</a:t>
            </a:r>
          </a:p>
          <a:p>
            <a:pPr lvl="3" rtl="0" eaLnBrk="1" latinLnBrk="0" hangingPunct="1"/>
            <a:r>
              <a:rPr lang="zh-TW" altLang="en-US" dirty="0" smtClean="0"/>
              <a:t>第四層</a:t>
            </a:r>
          </a:p>
          <a:p>
            <a:pPr lvl="4" rtl="0" eaLnBrk="1" latinLnBrk="0" hangingPunct="1"/>
            <a:r>
              <a:rPr lang="zh-TW" altLang="en-US" dirty="0" smtClean="0"/>
              <a:t>第五層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zh-TW" altLang="en-US" dirty="0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7DA3F0-EBD6-489F-B7ED-A94F35F251AC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kumimoji="0"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7DA0AAE5-E87C-46B2-B7C9-4F347A9EFF1D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smtClean="0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zh-TW" altLang="en-US" sz="1800" dirty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11" name="手繪多邊形​​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zh-TW" altLang="en-US" sz="1800" dirty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矩形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手繪多邊形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zh-TW" altLang="en-US" sz="1800" noProof="0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  <a:cs typeface="+mn-cs"/>
                </a:endParaRPr>
              </a:p>
            </p:txBody>
          </p:sp>
          <p:sp>
            <p:nvSpPr>
              <p:cNvPr id="29" name="手繪多邊形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zh-TW" altLang="en-US" sz="1800" noProof="0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  <a:cs typeface="+mn-cs"/>
                </a:endParaRP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手繪多邊形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zh-TW" altLang="en-US" sz="1800" noProof="0" dirty="0">
                    <a:latin typeface="細明體" panose="02020509000000000000" pitchFamily="49" charset="-120"/>
                    <a:ea typeface="細明體" panose="02020509000000000000" pitchFamily="49" charset="-120"/>
                  </a:endParaRPr>
                </a:p>
              </p:txBody>
            </p:sp>
            <p:sp>
              <p:nvSpPr>
                <p:cNvPr id="33" name="手繪多邊形​​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zh-TW" altLang="en-US" sz="1800" noProof="0" dirty="0">
                    <a:latin typeface="細明體" panose="02020509000000000000" pitchFamily="49" charset="-120"/>
                    <a:ea typeface="細明體" panose="02020509000000000000" pitchFamily="49" charset="-120"/>
                  </a:endParaRPr>
                </a:p>
              </p:txBody>
            </p:sp>
          </p:grpSp>
        </p:grpSp>
      </p:grpSp>
      <p:sp>
        <p:nvSpPr>
          <p:cNvPr id="9" name="標題預留位置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  <a:endParaRPr kumimoji="0" lang="zh-TW" altLang="en-US" noProof="0" dirty="0"/>
          </a:p>
        </p:txBody>
      </p:sp>
      <p:sp>
        <p:nvSpPr>
          <p:cNvPr id="30" name="文字預留位置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zh-TW" altLang="en-US" noProof="0" dirty="0" smtClean="0"/>
              <a:t>按一下以編輯母片文字樣式</a:t>
            </a:r>
          </a:p>
          <a:p>
            <a:pPr lvl="1" rtl="0" eaLnBrk="1" latinLnBrk="0" hangingPunct="1"/>
            <a:r>
              <a:rPr lang="zh-TW" altLang="en-US" noProof="0" dirty="0" smtClean="0"/>
              <a:t>第二層</a:t>
            </a:r>
          </a:p>
          <a:p>
            <a:pPr lvl="2" rtl="0" eaLnBrk="1" latinLnBrk="0" hangingPunct="1"/>
            <a:r>
              <a:rPr lang="zh-TW" altLang="en-US" noProof="0" dirty="0" smtClean="0"/>
              <a:t>第三層</a:t>
            </a:r>
          </a:p>
          <a:p>
            <a:pPr lvl="3" rtl="0" eaLnBrk="1" latinLnBrk="0" hangingPunct="1"/>
            <a:r>
              <a:rPr lang="zh-TW" altLang="en-US" noProof="0" dirty="0" smtClean="0"/>
              <a:t>第四層</a:t>
            </a:r>
          </a:p>
          <a:p>
            <a:pPr lvl="4" rtl="0" eaLnBrk="1" latinLnBrk="0" hangingPunct="1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10" name="日期預留位置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D2C1C2BC-EA02-4AD7-81F9-AA4524DFDCAB}" type="datetime2">
              <a:rPr lang="zh-TW" altLang="en-US" smtClean="0"/>
              <a:t>2020年10月19日</a:t>
            </a:fld>
            <a:endParaRPr lang="zh-TW" altLang="en-US" dirty="0"/>
          </a:p>
        </p:txBody>
      </p:sp>
      <p:sp>
        <p:nvSpPr>
          <p:cNvPr id="22" name="頁尾預留位置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18" name="投影片編號預留位置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co-network.primo.exlibrisgroup.com/discovery/search?vid=886UCO_TKU:886TKU_INS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b.tku.edu.tw/zh_tw/services/ILL&amp;DDS/rapidill" TargetMode="External"/><Relationship Id="rId3" Type="http://schemas.openxmlformats.org/officeDocument/2006/relationships/hyperlink" Target="https://www.lib.tku.edu.tw/zh_tw/services/ILL&amp;DDS/bkloan" TargetMode="External"/><Relationship Id="rId7" Type="http://schemas.openxmlformats.org/officeDocument/2006/relationships/hyperlink" Target="https://sso.tku.edu.tw/csminfo/journal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.lib.tku.edu.tw/rapidill/" TargetMode="External"/><Relationship Id="rId5" Type="http://schemas.openxmlformats.org/officeDocument/2006/relationships/hyperlink" Target="https://ndds.stpi.narl.org.tw/" TargetMode="External"/><Relationship Id="rId4" Type="http://schemas.openxmlformats.org/officeDocument/2006/relationships/hyperlink" Target="https://www.lib.tku.edu.tw/zh_tw/services/ILL&amp;DDS/online_appl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co-network.primo.exlibrisgroup.com/discovery/jsearch?query=any,contains,0276-7783&amp;tab=jsearch_slot&amp;vid=886UCO_TKU:886TKU_INST&amp;lang=zh-tw&amp;offset=0&amp;journals=any,0276-7783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uco-network.primo.exlibrisgroup.com/discovery/jsearch?query=any,contains,0742-1222&amp;tab=jsearch_slot&amp;vid=886UCO_TKU:886TKU_INST&amp;lang=zh-tw&amp;offset=0&amp;journals=any,0742-1222" TargetMode="External"/><Relationship Id="rId4" Type="http://schemas.openxmlformats.org/officeDocument/2006/relationships/hyperlink" Target="Journal%20of%20the%20association%20for%20information%20system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97QVVp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jcr-clarivate-com.ezproxy.lib.tku.edu.tw/JCRLandingPageAction.action?Init=Yes&amp;SrcApp=IC2LS&amp;SID=H1-FSx2BVLgFLRtuPWTossI0WL6MPg6HCoRdX-18x2dhKdyrdDurecVa0lgrsEC0Qx3Dx3DxxDA1Nl123a8MY9Yc40tVvwx3Dx3D-WwpRYkX4Gz8e7T4uNl5SUQx3Dx3D-wBEj1mx2B0mykql8H4kstFLwx3Dx3D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hyperlink" Target="http://www.lib.tku.edu.tw/uploads/archive_file_multiple/file/5efaa29d4eae3507a5012502/Journal_Rank_In_Categories_2019_Release_-5_Edition.pdf" TargetMode="External"/><Relationship Id="rId4" Type="http://schemas.openxmlformats.org/officeDocument/2006/relationships/hyperlink" Target="http://www.lib.tku.edu.tw/zh_tw/resource_list/resource7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copus-com.ezproxy.lib.tku.edu.tw/search/form.uri?display=basic&amp;zone=header&amp;origin=" TargetMode="External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b.tku.edu.tw/uploads/archive_file_multiple/file/5d313cdb4eae350789000637/Scopus-Document_Search_2019_.pdf" TargetMode="External"/><Relationship Id="rId5" Type="http://schemas.openxmlformats.org/officeDocument/2006/relationships/hyperlink" Target="http://www.lib.tku.edu.tw/uploads/archive_file_multiple/file/5d3145294eae35078300078e/Scopus-Author_Search_2019_.pdf" TargetMode="External"/><Relationship Id="rId4" Type="http://schemas.openxmlformats.org/officeDocument/2006/relationships/hyperlink" Target="http://www.lib.tku.edu.tw/zh_tw/resource_list/resource7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findmyjournal.com/app.html#/welcomePage" TargetMode="External"/><Relationship Id="rId7" Type="http://schemas.openxmlformats.org/officeDocument/2006/relationships/hyperlink" Target="http://publication-recommender.ieee.org/home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suggester.springer.com/" TargetMode="External"/><Relationship Id="rId5" Type="http://schemas.openxmlformats.org/officeDocument/2006/relationships/hyperlink" Target="https://journalfinder.wiley.com/search?type=match" TargetMode="External"/><Relationship Id="rId4" Type="http://schemas.openxmlformats.org/officeDocument/2006/relationships/hyperlink" Target="http://journalfinder.elsevier.com/#results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ulrichsweb.serialssolutions.com/" TargetMode="External"/><Relationship Id="rId7" Type="http://schemas.openxmlformats.org/officeDocument/2006/relationships/hyperlink" Target="http://www.lib.tku.edu.tw/zh_tw/resource_list/resource9_1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inkchecksubmit.org/" TargetMode="External"/><Relationship Id="rId5" Type="http://schemas.openxmlformats.org/officeDocument/2006/relationships/hyperlink" Target="https://oaspa.org/membership/members/" TargetMode="External"/><Relationship Id="rId4" Type="http://schemas.openxmlformats.org/officeDocument/2006/relationships/hyperlink" Target="https://publicationethics.org/members/journals/Science%20Impact?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tku.edu.tw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r>
              <a:rPr lang="zh-TW" altLang="en-US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資訊管理學系研究生講習</a:t>
            </a: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200" y="3228535"/>
            <a:ext cx="10472928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李素真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圖書館參考服務組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02-26215656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2652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089079@mail.tku.edu.tw</a:t>
            </a: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1323320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連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方式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種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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直接連至系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統網址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https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://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uco-network.primo.exlibrisgroup.com/discovery/search?vid=886UCO_TKU:886TKU_INST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456" y="3362514"/>
            <a:ext cx="9000744" cy="327603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79169" y="3429000"/>
            <a:ext cx="483577" cy="2725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9627577" y="3768048"/>
            <a:ext cx="307731" cy="280768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37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</a:t>
            </a:r>
            <a:r>
              <a:rPr lang="en-US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351692" y="1847088"/>
            <a:ext cx="11488615" cy="50109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連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方式有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種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zh-TW" altLang="en-US" dirty="0">
                <a:latin typeface="微軟正黑體" panose="020B0604030504040204" pitchFamily="34" charset="-120"/>
                <a:sym typeface="Wingdings" panose="05000000000000000000" pitchFamily="2" charset="2"/>
              </a:rPr>
              <a:t>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從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首頁連用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11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24" y="1987744"/>
            <a:ext cx="7651207" cy="47295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70" y="2315333"/>
            <a:ext cx="2124075" cy="1828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53670" y="2311200"/>
            <a:ext cx="914400" cy="50995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rgbClr val="FF33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088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81200"/>
            <a:ext cx="10902696" cy="473964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於首頁主選單右上方點選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出現登入畫面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，請由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SSO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豋入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為何</a:t>
            </a:r>
            <a:r>
              <a:rPr lang="zh-TW" altLang="en-US" sz="27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需</a:t>
            </a:r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要登入？</a:t>
            </a:r>
            <a:endParaRPr lang="en-US" altLang="zh-TW" sz="27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查看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個人借閱紀錄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預約、調閱</a:t>
            </a:r>
            <a:endParaRPr lang="zh-TW" altLang="en-US" sz="25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2050" name="Picture 2" descr="This is a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87" y="2763520"/>
            <a:ext cx="5885971" cy="37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79"/>
            <a:ext cx="11049000" cy="49225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Code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個人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資料與借閱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紀錄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右方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"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設定自助借書機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CODE“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輸入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位數字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碼後點選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儲存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</a:t>
            </a: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為何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需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Code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使用自助借書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使用圖書館三樓的電腦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31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61192" y="1900309"/>
            <a:ext cx="11910646" cy="49225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122" name="Picture 2" descr="This is a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99" y="2981088"/>
            <a:ext cx="4771901" cy="2562211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  <a:extLst/>
        </p:spPr>
      </p:pic>
      <p:pic>
        <p:nvPicPr>
          <p:cNvPr id="5124" name="Picture 4" descr="This is a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12" y="3192583"/>
            <a:ext cx="3376763" cy="2139223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l="2944" r="2576" b="2719"/>
          <a:stretch/>
        </p:blipFill>
        <p:spPr>
          <a:xfrm>
            <a:off x="422030" y="2355238"/>
            <a:ext cx="3059723" cy="408952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825011" y="3666393"/>
            <a:ext cx="1425819" cy="2901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854371" y="4361570"/>
            <a:ext cx="1425819" cy="2901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3387472" y="2671760"/>
            <a:ext cx="41510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3802581" y="2478301"/>
            <a:ext cx="9847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3300"/>
                </a:solidFill>
              </a:rPr>
              <a:t>按一下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14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1151091" y="4914900"/>
            <a:ext cx="814183" cy="41690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0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19354" r="13462" b="27394"/>
          <a:stretch/>
        </p:blipFill>
        <p:spPr>
          <a:xfrm>
            <a:off x="4255478" y="1389185"/>
            <a:ext cx="3578469" cy="275199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12631" y="4387361"/>
            <a:ext cx="107793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登記使用總館三樓的電腦需要</a:t>
            </a:r>
            <a:r>
              <a:rPr lang="en-US" altLang="zh-TW" sz="2800" b="1" dirty="0" smtClean="0">
                <a:latin typeface="+mj-ea"/>
                <a:ea typeface="+mj-ea"/>
              </a:rPr>
              <a:t>PIN Code</a:t>
            </a:r>
            <a:r>
              <a:rPr lang="zh-TW" altLang="en-US" sz="2800" b="1" dirty="0" smtClean="0">
                <a:latin typeface="+mj-ea"/>
                <a:ea typeface="+mj-ea"/>
              </a:rPr>
              <a:t>，請問要從哪裡設定？</a:t>
            </a:r>
          </a:p>
        </p:txBody>
      </p:sp>
    </p:spTree>
    <p:extLst>
      <p:ext uri="{BB962C8B-B14F-4D97-AF65-F5344CB8AC3E}">
        <p14:creationId xmlns:p14="http://schemas.microsoft.com/office/powerpoint/2010/main" val="10490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規劃檢索策略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260015" cy="478184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</a:rPr>
              <a:t>定義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主題範圍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進行資料蒐集前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，請先確定您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欲蒐集之主題範圍。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例如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: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購物網站資料分析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主題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分析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同義字詞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資料分析、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Data 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Analysis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、購物網站、購物平台、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shop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shopping platform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相關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字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詞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資料探</a:t>
            </a:r>
            <a:r>
              <a:rPr lang="zh-TW" altLang="en-US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勘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Data mining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、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MOMO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購物網</a:t>
            </a:r>
            <a:r>
              <a:rPr lang="zh-TW" altLang="en-US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、樂天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市場、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Amazon.com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檢索策略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資料分析 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Data Analysis 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資料</a:t>
            </a:r>
            <a:r>
              <a:rPr lang="zh-TW" altLang="en-US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探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勘 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Data mining) 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and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(</a:t>
            </a:r>
            <a:r>
              <a:rPr lang="zh-TW" altLang="en-US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購物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網站 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購物平台 </a:t>
            </a:r>
            <a:r>
              <a:rPr lang="en-US" altLang="zh-TW" sz="22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shop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2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Online 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shopping 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platform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2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MOMO</a:t>
            </a:r>
            <a:r>
              <a:rPr lang="zh-TW" altLang="en-US" sz="2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購物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網 </a:t>
            </a:r>
            <a:r>
              <a:rPr lang="en-US" altLang="zh-TW" sz="2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 </a:t>
            </a:r>
            <a:r>
              <a:rPr lang="zh-TW" altLang="en-US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樂天市場 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or  Amazon.com)</a:t>
            </a:r>
            <a:endParaRPr lang="en-US" altLang="zh-TW" sz="22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89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規劃檢索策略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260015" cy="478184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0">
              <a:buClr>
                <a:srgbClr val="C0CF3A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確認所需的資料類型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>
              <a:buClr>
                <a:srgbClr val="C0CF3A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如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期刊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文獻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、圖書或報紙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資料。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Clr>
                <a:srgbClr val="C0CF3A">
                  <a:lumMod val="50000"/>
                </a:srgbClr>
              </a:buClr>
              <a:buNone/>
            </a:pP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0">
              <a:buClr>
                <a:srgbClr val="549E39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選擇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查詢工具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>
              <a:buClr>
                <a:srgbClr val="549E39">
                  <a:lumMod val="50000"/>
                </a:srgbClr>
              </a:buClr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如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館藏目錄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、聯合目錄、各種資料庫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等。</a:t>
            </a:r>
            <a:endParaRPr lang="zh-TW" altLang="en-US" sz="1900" dirty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74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9808" y="1935480"/>
            <a:ext cx="11790484" cy="48082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查詢雲端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圖書館自動化系統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399" b="9715"/>
          <a:stretch/>
        </p:blipFill>
        <p:spPr>
          <a:xfrm>
            <a:off x="923193" y="2461846"/>
            <a:ext cx="8443546" cy="416755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3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73964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查詢雲端圖書館自動化系統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簡易查詢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"requirement management"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相關館藏為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查詢框內輸入檢索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requirement management</a:t>
            </a: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按下放大鏡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10" y="4079632"/>
            <a:ext cx="10610583" cy="215209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44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552118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講習內容</a:t>
            </a: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3947" y="1695118"/>
            <a:ext cx="11764106" cy="5101335"/>
          </a:xfr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 algn="ctr">
              <a:buNone/>
            </a:pPr>
            <a:r>
              <a:rPr lang="en" altLang="zh-TW" sz="4500" dirty="0" smtClean="0">
                <a:solidFill>
                  <a:srgbClr val="455F51"/>
                </a:solidFill>
                <a:latin typeface="微軟正黑體" panose="020B0604030504040204" pitchFamily="34" charset="-120"/>
                <a:cs typeface="+mj-cs"/>
              </a:rPr>
              <a:t>Table </a:t>
            </a:r>
            <a:r>
              <a:rPr lang="en" altLang="zh-TW" sz="4500" dirty="0">
                <a:solidFill>
                  <a:srgbClr val="455F51"/>
                </a:solidFill>
                <a:latin typeface="微軟正黑體" panose="020B0604030504040204" pitchFamily="34" charset="-120"/>
                <a:cs typeface="+mj-cs"/>
              </a:rPr>
              <a:t>of Contents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 flipH="1">
            <a:off x="8822822" y="105894"/>
            <a:ext cx="2759578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Google Shape;235;p33"/>
          <p:cNvSpPr txBox="1">
            <a:spLocks/>
          </p:cNvSpPr>
          <p:nvPr/>
        </p:nvSpPr>
        <p:spPr>
          <a:xfrm>
            <a:off x="4734704" y="2976454"/>
            <a:ext cx="8788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" sz="4000" dirty="0" smtClean="0"/>
              <a:t>1</a:t>
            </a:r>
            <a:endParaRPr lang="en" sz="4000" dirty="0"/>
          </a:p>
        </p:txBody>
      </p:sp>
      <p:sp>
        <p:nvSpPr>
          <p:cNvPr id="8" name="Google Shape;236;p33"/>
          <p:cNvSpPr txBox="1">
            <a:spLocks/>
          </p:cNvSpPr>
          <p:nvPr/>
        </p:nvSpPr>
        <p:spPr>
          <a:xfrm>
            <a:off x="6417325" y="2951147"/>
            <a:ext cx="9844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" sz="4000" dirty="0" smtClean="0"/>
              <a:t>2</a:t>
            </a:r>
            <a:endParaRPr lang="en" sz="4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47" y="3530527"/>
            <a:ext cx="2767824" cy="62531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654" y="3525717"/>
            <a:ext cx="2761727" cy="646232"/>
          </a:xfrm>
          <a:prstGeom prst="rect">
            <a:avLst/>
          </a:prstGeom>
        </p:spPr>
      </p:pic>
      <p:sp>
        <p:nvSpPr>
          <p:cNvPr id="11" name="Google Shape;237;p33"/>
          <p:cNvSpPr txBox="1">
            <a:spLocks/>
          </p:cNvSpPr>
          <p:nvPr/>
        </p:nvSpPr>
        <p:spPr>
          <a:xfrm>
            <a:off x="4738923" y="4147839"/>
            <a:ext cx="8960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" dirty="0" smtClean="0"/>
              <a:t>3</a:t>
            </a:r>
            <a:endParaRPr lang="en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647" y="4725411"/>
            <a:ext cx="2767824" cy="64623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654" y="4703083"/>
            <a:ext cx="2810500" cy="64623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2436" y="5928375"/>
            <a:ext cx="2865368" cy="59746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833" y="5791214"/>
            <a:ext cx="2865368" cy="755970"/>
          </a:xfrm>
          <a:prstGeom prst="rect">
            <a:avLst/>
          </a:prstGeom>
        </p:spPr>
      </p:pic>
      <p:sp>
        <p:nvSpPr>
          <p:cNvPr id="22" name="Google Shape;237;p33"/>
          <p:cNvSpPr txBox="1">
            <a:spLocks/>
          </p:cNvSpPr>
          <p:nvPr/>
        </p:nvSpPr>
        <p:spPr>
          <a:xfrm>
            <a:off x="6417325" y="4155846"/>
            <a:ext cx="8960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" dirty="0"/>
              <a:t>4</a:t>
            </a:r>
          </a:p>
        </p:txBody>
      </p:sp>
      <p:sp>
        <p:nvSpPr>
          <p:cNvPr id="23" name="Google Shape;237;p33"/>
          <p:cNvSpPr txBox="1">
            <a:spLocks/>
          </p:cNvSpPr>
          <p:nvPr/>
        </p:nvSpPr>
        <p:spPr>
          <a:xfrm>
            <a:off x="6396654" y="5280273"/>
            <a:ext cx="8960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" dirty="0" smtClean="0"/>
              <a:t>6</a:t>
            </a:r>
            <a:endParaRPr lang="en" dirty="0"/>
          </a:p>
        </p:txBody>
      </p:sp>
      <p:sp>
        <p:nvSpPr>
          <p:cNvPr id="24" name="Google Shape;237;p33"/>
          <p:cNvSpPr txBox="1">
            <a:spLocks/>
          </p:cNvSpPr>
          <p:nvPr/>
        </p:nvSpPr>
        <p:spPr>
          <a:xfrm>
            <a:off x="4742598" y="5335811"/>
            <a:ext cx="8960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" dirty="0"/>
              <a:t>5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552647" y="3536778"/>
            <a:ext cx="2661191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學術研究與圖書館</a:t>
            </a:r>
          </a:p>
        </p:txBody>
      </p:sp>
    </p:spTree>
    <p:extLst>
      <p:ext uri="{BB962C8B-B14F-4D97-AF65-F5344CB8AC3E}">
        <p14:creationId xmlns:p14="http://schemas.microsoft.com/office/powerpoint/2010/main" val="24310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860974"/>
          </a:xfr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查詢雲端圖書館自動化系統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簡易查詢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到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724,364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筆與有關的資料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84" y="3306699"/>
            <a:ext cx="8600343" cy="343007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87162" y="3411416"/>
            <a:ext cx="1169376" cy="290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6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檢索方法</a:t>
            </a:r>
            <a:endParaRPr lang="zh-TW" altLang="en-US" sz="4000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98737"/>
            <a:ext cx="10972800" cy="4828633"/>
          </a:xfrm>
          <a:ln w="19050">
            <a:solidFill>
              <a:srgbClr val="00CC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查詢雲端圖書館自動化系統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限定檢索範圍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點選倒三角形圖示    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點選館藏目錄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按下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放大鏡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69" y="2285386"/>
            <a:ext cx="448407" cy="499503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664" y="3549702"/>
            <a:ext cx="466725" cy="5524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771" y="3217626"/>
            <a:ext cx="8062077" cy="318236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6748" y="3876115"/>
            <a:ext cx="1533458" cy="2098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字方塊 11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36748" y="3374354"/>
            <a:ext cx="272927" cy="35069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0353399" y="3341317"/>
            <a:ext cx="386862" cy="378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99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98737"/>
            <a:ext cx="10972800" cy="482863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查詢雲端圖書館自動化系統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限定檢索範圍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結果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縮小為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3766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501" y="2936631"/>
            <a:ext cx="8592653" cy="369276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66293" y="3015762"/>
            <a:ext cx="984738" cy="290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42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42699"/>
            <a:ext cx="10972800" cy="482863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0">
              <a:buClr>
                <a:srgbClr val="C0CF3A">
                  <a:lumMod val="50000"/>
                </a:srgbClr>
              </a:buClr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查詢雲端圖書館自動化系統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限定檢索範圍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48" y="2426676"/>
            <a:ext cx="7555797" cy="422910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66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5496" y="1773433"/>
            <a:ext cx="11922369" cy="496147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圖書館自動化系統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於首頁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右方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點選進階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檢索，出現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檢索畫面。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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檢索範圍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en-US" sz="2000" dirty="0">
                <a:latin typeface="微軟正黑體" panose="020B0604030504040204" pitchFamily="34" charset="-120"/>
                <a:sym typeface="Wingdings" panose="05000000000000000000" pitchFamily="2" charset="2"/>
              </a:rPr>
              <a:t>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設定檢索欄位：限定檢索條件出現在特定欄位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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設定字詞出現順序及間隔方式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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設定資料類型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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設定資料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語言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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設定出版日期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：限定資料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出版年代範圍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6" name="Picture 6" descr="This is a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90" y="2849971"/>
            <a:ext cx="5987562" cy="3404693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40" y="2849971"/>
            <a:ext cx="5337641" cy="8340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100041" y="3003276"/>
            <a:ext cx="578240" cy="24618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80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sz="40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26187"/>
            <a:ext cx="10972800" cy="4875059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圖書館自動化系統 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進階查詢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範例：查詢全部題名含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requirement management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，且兩字相鄰的資料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按下檢索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07" y="2893284"/>
            <a:ext cx="7811041" cy="364819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1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26187"/>
            <a:ext cx="11057792" cy="4875059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圖書館自動化系統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進階查詢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進階查詢：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範例檢索結果：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81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54" y="3188986"/>
            <a:ext cx="7562118" cy="340854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8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47088"/>
            <a:ext cx="11189678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74320" lvl="1" indent="-274320">
              <a:buClr>
                <a:schemeClr val="accent3">
                  <a:lumMod val="50000"/>
                </a:schemeClr>
              </a:buClr>
              <a:buSzPct val="95000"/>
            </a:pP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圖書館自動化系統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調整檢索結果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調整檢索結果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進行各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項目篩選，讓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精確。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範例：篩選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2011~2020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間出版的期刊論文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按下「篩選條件」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39" y="2716823"/>
            <a:ext cx="6846191" cy="3962399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67654" y="2756741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6011008" y="6497515"/>
            <a:ext cx="398584" cy="1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967654" y="5001710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83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847088"/>
            <a:ext cx="10972801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圖書館自動化系統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調整檢索結果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篩選結果為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24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15" y="2990088"/>
            <a:ext cx="10473839" cy="366887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26977" y="3086803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047013" y="3086802"/>
            <a:ext cx="2188555" cy="7466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92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847088"/>
            <a:ext cx="10972801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雲端圖書館服務系統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類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號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2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僅適用於書刊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層級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2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確認分類號</a:t>
            </a:r>
            <a:endParaRPr lang="en-US" altLang="zh-TW" sz="24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822960" lvl="3" indent="-274320">
              <a:buSzPct val="95000"/>
            </a:pPr>
            <a:r>
              <a:rPr lang="zh-TW" altLang="en-US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東方語文書刊      </a:t>
            </a:r>
            <a:r>
              <a:rPr lang="en-US" altLang="zh-TW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494.8</a:t>
            </a:r>
          </a:p>
          <a:p>
            <a:pPr marL="822960" lvl="3" indent="-274320">
              <a:buSzPct val="95000"/>
            </a:pPr>
            <a:r>
              <a:rPr lang="zh-TW" altLang="en-US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西方</a:t>
            </a:r>
            <a:r>
              <a:rPr lang="zh-TW" altLang="en-US" sz="23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語文</a:t>
            </a:r>
            <a:r>
              <a:rPr lang="zh-TW" altLang="en-US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書刊      </a:t>
            </a:r>
            <a:r>
              <a:rPr lang="en-US" altLang="zh-TW" sz="23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T58.5-58.64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3349869" y="3393830"/>
            <a:ext cx="28135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869" y="3726404"/>
            <a:ext cx="396274" cy="23166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772" y="2813538"/>
            <a:ext cx="6080081" cy="315643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67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569458"/>
            <a:ext cx="10972800" cy="1143000"/>
          </a:xfrm>
        </p:spPr>
        <p:txBody>
          <a:bodyPr rtlCol="0"/>
          <a:lstStyle/>
          <a:p>
            <a:r>
              <a:rPr lang="zh-TW" altLang="en-US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學術研究與圖書館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75831"/>
            <a:ext cx="11262946" cy="477786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+mj-ea"/>
                <a:sym typeface="新細明體" panose="02020500000000000000" pitchFamily="18" charset="-120"/>
              </a:rPr>
              <a:t>  </a:t>
            </a:r>
            <a:endParaRPr lang="zh-TW" altLang="en-US" b="1" dirty="0">
              <a:latin typeface="+mj-ea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008482" y="4354781"/>
            <a:ext cx="184731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zh-TW" altLang="en-US" sz="2400" b="1" dirty="0"/>
          </a:p>
          <a:p>
            <a:endParaRPr lang="zh-TW" altLang="en-US" dirty="0" err="1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4114800" y="2515093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endParaRPr lang="zh-TW" altLang="en-US" dirty="0" err="1" smtClean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75" y="1939719"/>
            <a:ext cx="4679333" cy="4650086"/>
          </a:xfrm>
          <a:prstGeom prst="rect">
            <a:avLst/>
          </a:prstGeom>
          <a:noFill/>
        </p:spPr>
      </p:pic>
      <p:cxnSp>
        <p:nvCxnSpPr>
          <p:cNvPr id="11" name="直線單箭頭接點 10"/>
          <p:cNvCxnSpPr/>
          <p:nvPr/>
        </p:nvCxnSpPr>
        <p:spPr>
          <a:xfrm>
            <a:off x="7925798" y="2970421"/>
            <a:ext cx="585168" cy="118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流程圖: 接點 12"/>
          <p:cNvSpPr/>
          <p:nvPr/>
        </p:nvSpPr>
        <p:spPr>
          <a:xfrm>
            <a:off x="8606269" y="2529707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流程圖: 接點 18"/>
          <p:cNvSpPr/>
          <p:nvPr/>
        </p:nvSpPr>
        <p:spPr>
          <a:xfrm>
            <a:off x="2661994" y="2447179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流程圖: 接點 19"/>
          <p:cNvSpPr/>
          <p:nvPr/>
        </p:nvSpPr>
        <p:spPr>
          <a:xfrm>
            <a:off x="2645549" y="5050338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3578717" y="2899709"/>
            <a:ext cx="660408" cy="93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>
            <a:off x="3579703" y="5545975"/>
            <a:ext cx="65942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8632237" y="2797571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2681511" y="2746242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2672574" y="5361309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8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檢索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847088"/>
            <a:ext cx="10972801" cy="48933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雲端圖書館服務系統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類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號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2440232"/>
            <a:ext cx="8505825" cy="3876675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 flipH="1" flipV="1">
            <a:off x="4281855" y="4774222"/>
            <a:ext cx="334108" cy="2637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664069" y="4293761"/>
            <a:ext cx="3560885" cy="4101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009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465992" y="1935480"/>
            <a:ext cx="11298116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館藏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你真的有被討厭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勇氣嗎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?: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九大自我評量表與實踐故事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”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一書為例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點選書名查看該筆資料的詳細資訊</a:t>
            </a: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54" y="3516922"/>
            <a:ext cx="9687428" cy="31087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05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33680" y="1935480"/>
            <a:ext cx="11775440" cy="478028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館藏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查看「取得方式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藏地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館別、樓層及索書號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LOCATE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查看架位圖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依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架位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圖標記位址取書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  並辦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理借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閱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4008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440" y="2417884"/>
            <a:ext cx="7630250" cy="3921369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45261" y="5798880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207000" y="4312784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6999" y="5189385"/>
            <a:ext cx="2301631" cy="100919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59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8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館藏架位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33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461" y="2201669"/>
            <a:ext cx="6555154" cy="44494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4158762" y="2329962"/>
            <a:ext cx="6463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六樓</a:t>
            </a:r>
          </a:p>
        </p:txBody>
      </p:sp>
    </p:spTree>
    <p:extLst>
      <p:ext uri="{BB962C8B-B14F-4D97-AF65-F5344CB8AC3E}">
        <p14:creationId xmlns:p14="http://schemas.microsoft.com/office/powerpoint/2010/main" val="9629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目前不可獲得」的資料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點選書名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44" y="3094891"/>
            <a:ext cx="9978479" cy="320212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37693" y="4167554"/>
            <a:ext cx="1573822" cy="360484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1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藏狀況為「目前不可獲得」的資料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先登入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取得方式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預約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/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調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754" y="2688870"/>
            <a:ext cx="7581602" cy="39681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5624" y="4800600"/>
            <a:ext cx="1573822" cy="360484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48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藏狀況為「目前不可獲得」的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資料</a:t>
            </a:r>
            <a:endParaRPr lang="en-US" altLang="zh-TW" sz="24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申請預約畫面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35" y="2890025"/>
            <a:ext cx="8554180" cy="367506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6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0972801" cy="484944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</a:t>
            </a:r>
            <a:r>
              <a:rPr lang="zh-TW" altLang="en-US" sz="28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上</a:t>
            </a:r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文獻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以查詢”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business intelligence analytics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”為例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「線上可獲得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20" y="3426301"/>
            <a:ext cx="8511455" cy="315034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58563" y="6172199"/>
            <a:ext cx="1222129" cy="3283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38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1" y="1909102"/>
            <a:ext cx="10972800" cy="48258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線上文獻</a:t>
            </a:r>
            <a:endParaRPr lang="en-US" altLang="zh-TW" sz="27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線上檢視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可取得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全文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TAEBDC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</a:p>
          <a:p>
            <a:pPr marL="548640" lvl="5" indent="0">
              <a:buSzPct val="95000"/>
              <a:buNone/>
            </a:pPr>
            <a:r>
              <a:rPr lang="en-US" altLang="zh-TW" sz="2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Springer eBook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230" y="2734408"/>
            <a:ext cx="7535392" cy="384927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69779" y="4237891"/>
            <a:ext cx="1863967" cy="3283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9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1" y="1909102"/>
            <a:ext cx="10972800" cy="48258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館際合作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服務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協助讀者透過館際借書或複印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取得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本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館未存藏之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申請方式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親自到他校借／還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 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4"/>
              </a:rPr>
              <a:t>線上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4"/>
              </a:rPr>
              <a:t>申請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費服務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</a:p>
          <a:p>
            <a:pPr lvl="3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全國文獻傳遞服務系統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(NDDS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1252728" lvl="4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西文期刊文獻快遞服務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(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RapidILL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請先查詢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7"/>
              </a:rPr>
              <a:t>本館期刊系統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8"/>
              </a:rPr>
              <a:t>服務說明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en-US" altLang="zh-TW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RapidILL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只提供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西文期刊文獻複印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送出申請後，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請記得登出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endParaRPr lang="en-US" altLang="zh-TW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54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一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樓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採編組業務：圖書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選擇、採購、分類、編目、加工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693826"/>
              </p:ext>
            </p:extLst>
          </p:nvPr>
        </p:nvGraphicFramePr>
        <p:xfrm>
          <a:off x="268165" y="2891749"/>
          <a:ext cx="11711353" cy="3672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815862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094891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9442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圖書師學廊道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採購與編目組辦公室</a:t>
                      </a:r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+mj-ea"/>
                          <a:ea typeface="+mj-ea"/>
                          <a:sym typeface="新細明體" panose="02020500000000000000" pitchFamily="18" charset="-120"/>
                        </a:rPr>
                        <a:t>自習室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272773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77242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35" y="3895407"/>
            <a:ext cx="4762500" cy="27622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27897"/>
          <a:stretch/>
        </p:blipFill>
        <p:spPr>
          <a:xfrm>
            <a:off x="8880230" y="3894992"/>
            <a:ext cx="2980593" cy="276308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t="23740"/>
          <a:stretch/>
        </p:blipFill>
        <p:spPr>
          <a:xfrm>
            <a:off x="5087815" y="3868615"/>
            <a:ext cx="3709255" cy="2789457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35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訊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適用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圖書館首頁→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查尋 →電子資料庫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92" y="2900179"/>
            <a:ext cx="7148603" cy="332477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48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訊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適用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系統首頁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→以「組合條件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」瀏覽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→商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管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學院→資訊管理學系→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送出瀏覽條件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568" y="2872936"/>
            <a:ext cx="6159377" cy="33703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41179" y="3982915"/>
            <a:ext cx="1178167" cy="31129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758963" y="4633546"/>
            <a:ext cx="3226775" cy="650631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758964" y="5521568"/>
            <a:ext cx="949568" cy="3283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08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訊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適用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79"/>
            <a:ext cx="10972800" cy="47115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查詢結果：約有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190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種資料庫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31" y="2575203"/>
            <a:ext cx="10359430" cy="365371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43038" y="2411031"/>
            <a:ext cx="1046285" cy="32834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00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7837" y="496194"/>
            <a:ext cx="10972800" cy="1143000"/>
          </a:xfrm>
        </p:spPr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訊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用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期刊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6185" y="1639193"/>
            <a:ext cx="11632223" cy="49726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85936"/>
              </p:ext>
            </p:extLst>
          </p:nvPr>
        </p:nvGraphicFramePr>
        <p:xfrm>
          <a:off x="789683" y="1740877"/>
          <a:ext cx="10649108" cy="476543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324554">
                  <a:extLst>
                    <a:ext uri="{9D8B030D-6E8A-4147-A177-3AD203B41FA5}">
                      <a16:colId xmlns:a16="http://schemas.microsoft.com/office/drawing/2014/main" val="1609073974"/>
                    </a:ext>
                  </a:extLst>
                </a:gridCol>
                <a:gridCol w="5324554">
                  <a:extLst>
                    <a:ext uri="{9D8B030D-6E8A-4147-A177-3AD203B41FA5}">
                      <a16:colId xmlns:a16="http://schemas.microsoft.com/office/drawing/2014/main" val="2348541204"/>
                    </a:ext>
                  </a:extLst>
                </a:gridCol>
              </a:tblGrid>
              <a:tr h="476543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zh-TW" alt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必讀的期刊：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Harvard Business Review</a:t>
                      </a:r>
                      <a:r>
                        <a:rPr kumimoji="0" lang="zh-TW" alt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 </a:t>
                      </a: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(</a:t>
                      </a:r>
                      <a:r>
                        <a:rPr kumimoji="0" lang="zh-TW" alt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哈佛商業評論</a:t>
                      </a: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)</a:t>
                      </a: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 </a:t>
                      </a: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  <a:hlinkClick r:id="rId3"/>
                        </a:rPr>
                        <a:t>Management information systems quarterly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  <a:hlinkClick r:id="rId4" action="ppaction://hlinkfile"/>
                        </a:rPr>
                        <a:t>Journal of computer information systems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731520" marR="0" lvl="1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C0CF3A">
                            <a:lumMod val="50000"/>
                          </a:srgbClr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en-US" altLang="zh-TW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  <a:hlinkClick r:id="rId5"/>
                        </a:rPr>
                        <a:t>Journal of management information systems</a:t>
                      </a:r>
                      <a:endParaRPr kumimoji="0" lang="en-US" altLang="zh-TW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+mn-ea"/>
                        <a:cs typeface="+mn-cs"/>
                        <a:sym typeface="新細明體" panose="02020500000000000000" pitchFamily="18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zh-TW" altLang="en-US" sz="2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1522709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83" y="2086733"/>
            <a:ext cx="4950381" cy="3755461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70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22247" r="7873" b="28243"/>
          <a:stretch/>
        </p:blipFill>
        <p:spPr>
          <a:xfrm>
            <a:off x="4000500" y="1512277"/>
            <a:ext cx="4141178" cy="25585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84069" y="4070839"/>
            <a:ext cx="10774040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/>
              <a:t>如何從雲端</a:t>
            </a:r>
            <a:r>
              <a:rPr lang="zh-TW" altLang="en-US" sz="2800" b="1" dirty="0"/>
              <a:t>圖書館自動化系統</a:t>
            </a:r>
            <a:r>
              <a:rPr lang="zh-TW" altLang="en-US" sz="2800" b="1" dirty="0" smtClean="0"/>
              <a:t>查詢游佳萍老師的期刊文章？</a:t>
            </a:r>
            <a:endParaRPr lang="en-US" altLang="zh-TW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/>
              <a:t>請用</a:t>
            </a:r>
            <a:r>
              <a:rPr lang="zh-TW" altLang="en-US" sz="2800" b="1" dirty="0"/>
              <a:t>雲端</a:t>
            </a:r>
            <a:r>
              <a:rPr lang="zh-TW" altLang="en-US" sz="2800" b="1" dirty="0" smtClean="0"/>
              <a:t>圖書館自動化系統蒐集有關</a:t>
            </a:r>
            <a:r>
              <a:rPr lang="en-US" altLang="zh-TW" sz="2800" b="1" dirty="0" smtClean="0"/>
              <a:t>Virtual group</a:t>
            </a:r>
            <a:r>
              <a:rPr lang="zh-TW" altLang="en-US" sz="2800" b="1" dirty="0" smtClean="0"/>
              <a:t>的期刊文章</a:t>
            </a:r>
            <a:endParaRPr lang="en-US" altLang="zh-TW" sz="2800" b="1" dirty="0" smtClean="0"/>
          </a:p>
          <a:p>
            <a:endParaRPr lang="zh-TW" altLang="en-US" sz="28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40735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396241" y="1960684"/>
            <a:ext cx="11440160" cy="470388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1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用途：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參考書目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，可提升文獻收集與管理及論文寫作之效率。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特色：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可匯整從圖書館館藏目錄、期刊、資料庫、網路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等管道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收集來的資料。</a:t>
            </a:r>
          </a:p>
          <a:p>
            <a:pPr lvl="2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可將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文獻分類管理，並將書目、全文、圖表、個人閱讀筆記等各種相關檔案作串連。</a:t>
            </a:r>
          </a:p>
          <a:p>
            <a:pPr lvl="2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與論文撰寫結合，簡化引用與撰寫參考文獻格式的作業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16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253251"/>
              </p:ext>
            </p:extLst>
          </p:nvPr>
        </p:nvGraphicFramePr>
        <p:xfrm>
          <a:off x="228600" y="1746087"/>
          <a:ext cx="11790485" cy="49688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947164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  <a:gridCol w="4843321">
                  <a:extLst>
                    <a:ext uri="{9D8B030D-6E8A-4147-A177-3AD203B41FA5}">
                      <a16:colId xmlns:a16="http://schemas.microsoft.com/office/drawing/2014/main" val="4035006207"/>
                    </a:ext>
                  </a:extLst>
                </a:gridCol>
              </a:tblGrid>
              <a:tr h="677009">
                <a:tc gridSpan="2"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1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下載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與安裝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t="12467"/>
          <a:stretch/>
        </p:blipFill>
        <p:spPr>
          <a:xfrm>
            <a:off x="457199" y="2664069"/>
            <a:ext cx="6453554" cy="394774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032" y="3077307"/>
            <a:ext cx="4529964" cy="329503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2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60116"/>
              </p:ext>
            </p:extLst>
          </p:nvPr>
        </p:nvGraphicFramePr>
        <p:xfrm>
          <a:off x="228600" y="1746087"/>
          <a:ext cx="11790485" cy="49688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677009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1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下載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與</a:t>
                      </a: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安裝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594" t="678" r="2126" b="1"/>
          <a:stretch/>
        </p:blipFill>
        <p:spPr>
          <a:xfrm>
            <a:off x="340585" y="2699238"/>
            <a:ext cx="4134700" cy="3308325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l="31896" r="1365"/>
          <a:stretch/>
        </p:blipFill>
        <p:spPr>
          <a:xfrm>
            <a:off x="3011365" y="2902220"/>
            <a:ext cx="2927839" cy="3315002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l="33048"/>
          <a:stretch/>
        </p:blipFill>
        <p:spPr>
          <a:xfrm>
            <a:off x="5213838" y="3042140"/>
            <a:ext cx="2924384" cy="3315002"/>
          </a:xfrm>
          <a:prstGeom prst="rect">
            <a:avLst/>
          </a:prstGeom>
          <a:ln w="19050">
            <a:solidFill>
              <a:srgbClr val="00B05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/>
          <a:srcRect l="32891" r="1198" b="2693"/>
          <a:stretch/>
        </p:blipFill>
        <p:spPr>
          <a:xfrm>
            <a:off x="7593724" y="3212534"/>
            <a:ext cx="2992737" cy="3323493"/>
          </a:xfrm>
          <a:prstGeom prst="rect">
            <a:avLst/>
          </a:prstGeom>
          <a:ln w="19050">
            <a:solidFill>
              <a:srgbClr val="00CC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07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510976"/>
              </p:ext>
            </p:extLst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2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：建立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Library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11" name="圖片 10"/>
          <p:cNvPicPr/>
          <p:nvPr/>
        </p:nvPicPr>
        <p:blipFill rotWithShape="1">
          <a:blip r:embed="rId3"/>
          <a:srcRect l="1366" t="493" r="77952" b="49950"/>
          <a:stretch/>
        </p:blipFill>
        <p:spPr bwMode="auto">
          <a:xfrm>
            <a:off x="629921" y="2636769"/>
            <a:ext cx="3622431" cy="3751969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矩形 6"/>
          <p:cNvSpPr/>
          <p:nvPr/>
        </p:nvSpPr>
        <p:spPr>
          <a:xfrm>
            <a:off x="629921" y="3015762"/>
            <a:ext cx="914400" cy="22860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136" y="2801061"/>
            <a:ext cx="5029904" cy="3751969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/>
          <a:srcRect r="25736"/>
          <a:stretch/>
        </p:blipFill>
        <p:spPr>
          <a:xfrm>
            <a:off x="6291496" y="3015762"/>
            <a:ext cx="5553504" cy="3096459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37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33271"/>
              </p:ext>
            </p:extLst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3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：匯入資料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08" y="2605737"/>
            <a:ext cx="5961184" cy="4000759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49</a:t>
            </a:fld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8458718" y="6257734"/>
            <a:ext cx="233910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資料來源：台大圖書館網頁</a:t>
            </a:r>
          </a:p>
        </p:txBody>
      </p:sp>
    </p:spTree>
    <p:extLst>
      <p:ext uri="{BB962C8B-B14F-4D97-AF65-F5344CB8AC3E}">
        <p14:creationId xmlns:p14="http://schemas.microsoft.com/office/powerpoint/2010/main" val="1175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二樓：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典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閱組業務：圖書資料之典藏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與管理、閱覽與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出納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 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分館管理</a:t>
            </a:r>
            <a:endParaRPr lang="zh-TW" altLang="en-US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520090"/>
              </p:ext>
            </p:extLst>
          </p:nvPr>
        </p:nvGraphicFramePr>
        <p:xfrm>
          <a:off x="268165" y="2891749"/>
          <a:ext cx="11711352" cy="414505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智慧預約取書區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借還書服務台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閱活區</a:t>
                      </a:r>
                      <a:endParaRPr lang="zh-TW" altLang="en-US" sz="28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60" y="3461360"/>
            <a:ext cx="3853397" cy="310788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078" y="3476867"/>
            <a:ext cx="3869438" cy="316781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468" y="3449051"/>
            <a:ext cx="3794745" cy="3167815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7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511843"/>
              </p:ext>
            </p:extLst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3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：匯入資料 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以查詢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From ABI/INFORM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為例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)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3" y="2667653"/>
            <a:ext cx="8948880" cy="39441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54371" y="3923974"/>
            <a:ext cx="348795" cy="34908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322742" y="4098518"/>
            <a:ext cx="176435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所有儲存</a:t>
            </a:r>
            <a:r>
              <a:rPr lang="zh-TW" altLang="en-US" b="1" dirty="0">
                <a:solidFill>
                  <a:srgbClr val="FF0000"/>
                </a:solidFill>
              </a:rPr>
              <a:t>選</a:t>
            </a:r>
            <a:r>
              <a:rPr lang="zh-TW" altLang="en-US" b="1" dirty="0" smtClean="0">
                <a:solidFill>
                  <a:srgbClr val="FF0000"/>
                </a:solidFill>
              </a:rPr>
              <a:t>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98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30889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3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：匯入資料 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(From ABI/INFORM)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194" t="2923" r="2772" b="2635"/>
          <a:stretch/>
        </p:blipFill>
        <p:spPr>
          <a:xfrm>
            <a:off x="338480" y="2615898"/>
            <a:ext cx="4220308" cy="3692771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2086690" y="4325786"/>
            <a:ext cx="11090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點選</a:t>
            </a:r>
            <a:r>
              <a:rPr lang="en-US" altLang="zh-TW" b="1" dirty="0" smtClean="0">
                <a:solidFill>
                  <a:srgbClr val="FF0000"/>
                </a:solidFill>
              </a:rPr>
              <a:t>RIS</a:t>
            </a:r>
            <a:endParaRPr lang="zh-TW" altLang="en-US" b="1" dirty="0" smtClean="0">
              <a:solidFill>
                <a:srgbClr val="FF000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445" y="2994940"/>
            <a:ext cx="4803194" cy="3400356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595" y="3339125"/>
            <a:ext cx="5015103" cy="3319939"/>
          </a:xfrm>
          <a:prstGeom prst="rect">
            <a:avLst/>
          </a:prstGeom>
          <a:ln w="19050">
            <a:noFill/>
          </a:ln>
        </p:spPr>
      </p:pic>
      <p:sp>
        <p:nvSpPr>
          <p:cNvPr id="6" name="矩形 5"/>
          <p:cNvSpPr/>
          <p:nvPr/>
        </p:nvSpPr>
        <p:spPr>
          <a:xfrm>
            <a:off x="2244691" y="3432851"/>
            <a:ext cx="665876" cy="61356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51</a:t>
            </a:fld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366481" y="6047495"/>
            <a:ext cx="275531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>
                  <a:solidFill>
                    <a:srgbClr val="FF3300"/>
                  </a:solidFill>
                </a:ln>
              </a:rPr>
              <a:t>點選匯出的</a:t>
            </a:r>
            <a:r>
              <a:rPr lang="en-US" altLang="zh-TW" dirty="0" smtClean="0">
                <a:ln>
                  <a:solidFill>
                    <a:srgbClr val="FF3300"/>
                  </a:solidFill>
                </a:ln>
              </a:rPr>
              <a:t>RIS</a:t>
            </a:r>
            <a:r>
              <a:rPr lang="zh-TW" altLang="en-US" dirty="0" smtClean="0">
                <a:ln>
                  <a:solidFill>
                    <a:srgbClr val="FF3300"/>
                  </a:solidFill>
                </a:ln>
              </a:rPr>
              <a:t>格式檔</a:t>
            </a:r>
            <a:r>
              <a:rPr lang="en-US" altLang="zh-TW" dirty="0" smtClean="0">
                <a:ln>
                  <a:solidFill>
                    <a:srgbClr val="FF3300"/>
                  </a:solidFill>
                </a:ln>
              </a:rPr>
              <a:t>2</a:t>
            </a:r>
            <a:r>
              <a:rPr lang="zh-TW" altLang="en-US" dirty="0" smtClean="0">
                <a:ln>
                  <a:solidFill>
                    <a:srgbClr val="FF3300"/>
                  </a:solidFill>
                </a:ln>
              </a:rPr>
              <a:t>下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5766429" y="5690238"/>
            <a:ext cx="7525" cy="3316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7890995" y="4621665"/>
            <a:ext cx="236475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3</a:t>
            </a:r>
            <a:r>
              <a:rPr lang="zh-TW" altLang="en-US" dirty="0" smtClean="0"/>
              <a:t>筆書目匯入</a:t>
            </a:r>
            <a:r>
              <a:rPr lang="en-US" altLang="zh-TW" dirty="0" smtClean="0"/>
              <a:t>EndNote</a:t>
            </a:r>
            <a:endParaRPr lang="zh-TW" altLang="en-US" dirty="0" err="1" smtClean="0"/>
          </a:p>
        </p:txBody>
      </p:sp>
      <p:cxnSp>
        <p:nvCxnSpPr>
          <p:cNvPr id="22" name="直線單箭頭接點 21"/>
          <p:cNvCxnSpPr/>
          <p:nvPr/>
        </p:nvCxnSpPr>
        <p:spPr>
          <a:xfrm flipH="1" flipV="1">
            <a:off x="8675707" y="4350974"/>
            <a:ext cx="172063" cy="22253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向右箭號 15"/>
          <p:cNvSpPr/>
          <p:nvPr/>
        </p:nvSpPr>
        <p:spPr>
          <a:xfrm>
            <a:off x="6432079" y="4191496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3057405" y="3727455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01819"/>
              </p:ext>
            </p:extLst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4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：插入插入引文、 參考資料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72" y="2627768"/>
            <a:ext cx="7511990" cy="397525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04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574193"/>
              </p:ext>
            </p:extLst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4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：插入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引文、 參考資料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88" y="2605335"/>
            <a:ext cx="6706181" cy="34994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02782" y="2611281"/>
            <a:ext cx="914400" cy="22860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592" y="2839881"/>
            <a:ext cx="2532184" cy="21984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074080" y="5870195"/>
            <a:ext cx="914400" cy="22860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48726" y="3613997"/>
            <a:ext cx="2935419" cy="32932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在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Word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開啟文稿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游標移至要插入引文的位置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點選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EndNote X9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選擇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Go to EndNote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點選要插入引文的書目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Insert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</a:rPr>
              <a:t>引文插入游標</a:t>
            </a:r>
            <a:r>
              <a:rPr lang="zh-TW" altLang="en-US" sz="1600" b="1" dirty="0">
                <a:solidFill>
                  <a:srgbClr val="FF0000"/>
                </a:solidFill>
                <a:latin typeface="+mj-ea"/>
              </a:rPr>
              <a:t>的位置</a:t>
            </a:r>
            <a:endParaRPr lang="en-US" altLang="zh-TW" sz="1600" b="1" dirty="0">
              <a:solidFill>
                <a:srgbClr val="FF0000"/>
              </a:solidFill>
              <a:latin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16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/>
          <a:srcRect l="911" t="3502" r="11703" b="-1690"/>
          <a:stretch/>
        </p:blipFill>
        <p:spPr>
          <a:xfrm>
            <a:off x="4281780" y="2949802"/>
            <a:ext cx="5610026" cy="3575812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069" y="3923735"/>
            <a:ext cx="4750488" cy="2697733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53</a:t>
            </a:fld>
            <a:endParaRPr lang="zh-TW" altLang="en-US" dirty="0"/>
          </a:p>
        </p:txBody>
      </p:sp>
      <p:sp>
        <p:nvSpPr>
          <p:cNvPr id="16" name="向右箭號 15"/>
          <p:cNvSpPr/>
          <p:nvPr/>
        </p:nvSpPr>
        <p:spPr>
          <a:xfrm>
            <a:off x="3607186" y="3699129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6339294" y="4818683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232432"/>
              </p:ext>
            </p:extLst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4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插入引文、 參考資料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54</a:t>
            </a:fld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r="7466"/>
          <a:stretch/>
        </p:blipFill>
        <p:spPr>
          <a:xfrm>
            <a:off x="407764" y="2759038"/>
            <a:ext cx="6019930" cy="371298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8" name="圖片 17"/>
          <p:cNvPicPr/>
          <p:nvPr/>
        </p:nvPicPr>
        <p:blipFill rotWithShape="1">
          <a:blip r:embed="rId4"/>
          <a:srcRect r="42315"/>
          <a:stretch/>
        </p:blipFill>
        <p:spPr bwMode="auto">
          <a:xfrm>
            <a:off x="407764" y="3046490"/>
            <a:ext cx="5471220" cy="741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矩形 18"/>
          <p:cNvSpPr/>
          <p:nvPr/>
        </p:nvSpPr>
        <p:spPr>
          <a:xfrm>
            <a:off x="407764" y="3046490"/>
            <a:ext cx="357167" cy="637487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338373" y="3891903"/>
            <a:ext cx="2287806" cy="2554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在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Word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開啟文稿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游標移至要插入引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zh-TW" sz="1600" b="1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    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文的位置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點選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EndNote X9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選擇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Insert Citation</a:t>
            </a:r>
            <a:endParaRPr lang="en-US" altLang="zh-TW" sz="1600" b="1" dirty="0">
              <a:solidFill>
                <a:srgbClr val="FF0000"/>
              </a:solidFill>
              <a:latin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16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918" y="2982262"/>
            <a:ext cx="4885063" cy="36336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5205881" y="3771324"/>
            <a:ext cx="37611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在查詢框內輸入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2005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按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Find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點選</a:t>
            </a:r>
            <a:r>
              <a:rPr lang="zh-TW" altLang="en-US" sz="1600" b="1" dirty="0">
                <a:solidFill>
                  <a:srgbClr val="FF0000"/>
                </a:solidFill>
                <a:latin typeface="+mj-ea"/>
              </a:rPr>
              <a:t>查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</a:rPr>
              <a:t>到的資料</a:t>
            </a:r>
            <a:endParaRPr lang="en-US" altLang="zh-TW" sz="1600" b="1" dirty="0" smtClean="0">
              <a:solidFill>
                <a:srgbClr val="FF0000"/>
              </a:solidFill>
              <a:latin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</a:rPr>
              <a:t>按下面的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Insert 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按鈕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211" y="3179226"/>
            <a:ext cx="3523130" cy="323330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5" name="矩形 24"/>
          <p:cNvSpPr/>
          <p:nvPr/>
        </p:nvSpPr>
        <p:spPr>
          <a:xfrm>
            <a:off x="8992748" y="6391552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0000"/>
                </a:solidFill>
                <a:latin typeface="+mj-ea"/>
              </a:rPr>
              <a:t>引文插入游標的位置</a:t>
            </a:r>
          </a:p>
        </p:txBody>
      </p:sp>
    </p:spTree>
    <p:extLst>
      <p:ext uri="{BB962C8B-B14F-4D97-AF65-F5344CB8AC3E}">
        <p14:creationId xmlns:p14="http://schemas.microsoft.com/office/powerpoint/2010/main" val="32170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199" y="3228535"/>
            <a:ext cx="10912231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r="-60" b="31080"/>
          <a:stretch/>
        </p:blipFill>
        <p:spPr>
          <a:xfrm>
            <a:off x="3780692" y="599635"/>
            <a:ext cx="4879731" cy="26289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30359" y="4168354"/>
            <a:ext cx="84739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+mj-ea"/>
                <a:ea typeface="+mj-ea"/>
              </a:rPr>
              <a:t>在匯入書目資料到</a:t>
            </a:r>
            <a:r>
              <a:rPr lang="en-US" altLang="zh-TW" sz="2800" b="1" dirty="0" smtClean="0">
                <a:latin typeface="+mj-ea"/>
                <a:ea typeface="+mj-ea"/>
              </a:rPr>
              <a:t>EndNote</a:t>
            </a:r>
            <a:r>
              <a:rPr lang="zh-TW" altLang="en-US" sz="2800" b="1" dirty="0" smtClean="0">
                <a:latin typeface="+mj-ea"/>
                <a:ea typeface="+mj-ea"/>
              </a:rPr>
              <a:t>之前你必須要先建立甚麼？</a:t>
            </a:r>
          </a:p>
        </p:txBody>
      </p:sp>
    </p:spTree>
    <p:extLst>
      <p:ext uri="{BB962C8B-B14F-4D97-AF65-F5344CB8AC3E}">
        <p14:creationId xmlns:p14="http://schemas.microsoft.com/office/powerpoint/2010/main" val="19708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--</a:t>
            </a:r>
            <a:r>
              <a:rPr lang="en-US" altLang="zh-TW" sz="4000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Turnitin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799428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一種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防止學術抄襲的論文原創性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比對系統。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功能：防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止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剽竊抄襲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捍衛論文原創性、提升論文可信度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比對來源：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國外學術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期刊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公開網頁資源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學生上傳的作業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申請使用對象：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本校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專任教師及經授權之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學生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6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--</a:t>
            </a:r>
            <a:r>
              <a:rPr lang="en-US" altLang="zh-TW" sz="4000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Turnitin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58262" y="1600200"/>
            <a:ext cx="11895991" cy="515229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2743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982199"/>
              </p:ext>
            </p:extLst>
          </p:nvPr>
        </p:nvGraphicFramePr>
        <p:xfrm>
          <a:off x="158262" y="1607443"/>
          <a:ext cx="11853496" cy="50246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63374">
                  <a:extLst>
                    <a:ext uri="{9D8B030D-6E8A-4147-A177-3AD203B41FA5}">
                      <a16:colId xmlns:a16="http://schemas.microsoft.com/office/drawing/2014/main" val="2017396840"/>
                    </a:ext>
                  </a:extLst>
                </a:gridCol>
                <a:gridCol w="2963374">
                  <a:extLst>
                    <a:ext uri="{9D8B030D-6E8A-4147-A177-3AD203B41FA5}">
                      <a16:colId xmlns:a16="http://schemas.microsoft.com/office/drawing/2014/main" val="2143927087"/>
                    </a:ext>
                  </a:extLst>
                </a:gridCol>
                <a:gridCol w="2963374">
                  <a:extLst>
                    <a:ext uri="{9D8B030D-6E8A-4147-A177-3AD203B41FA5}">
                      <a16:colId xmlns:a16="http://schemas.microsoft.com/office/drawing/2014/main" val="3104825327"/>
                    </a:ext>
                  </a:extLst>
                </a:gridCol>
                <a:gridCol w="2963374">
                  <a:extLst>
                    <a:ext uri="{9D8B030D-6E8A-4147-A177-3AD203B41FA5}">
                      <a16:colId xmlns:a16="http://schemas.microsoft.com/office/drawing/2014/main" val="1745335692"/>
                    </a:ext>
                  </a:extLst>
                </a:gridCol>
              </a:tblGrid>
              <a:tr h="704593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zh-TW" altLang="zh-TW" sz="32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使用</a:t>
                      </a:r>
                      <a:r>
                        <a:rPr kumimoji="0" lang="zh-TW" altLang="en-US" sz="32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0" lang="en-US" altLang="zh-TW" sz="3200" b="1" kern="1200" dirty="0" err="1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Turnitin</a:t>
                      </a:r>
                      <a:r>
                        <a:rPr kumimoji="0" lang="en-US" altLang="zh-TW" sz="32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0" lang="zh-TW" altLang="en-US" sz="32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四</a:t>
                      </a:r>
                      <a:r>
                        <a:rPr kumimoji="0" lang="zh-TW" altLang="zh-TW" sz="3200" b="1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步驟</a:t>
                      </a:r>
                      <a:endParaRPr lang="zh-TW" alt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9696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171586"/>
                  </a:ext>
                </a:extLst>
              </a:tr>
              <a:tr h="76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effectLst/>
                          <a:latin typeface="Broadway BT" panose="04040905080B02020502" pitchFamily="82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zh-TW" sz="2800" b="1" dirty="0" smtClean="0">
                          <a:effectLst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申請帳號</a:t>
                      </a:r>
                      <a:endParaRPr lang="zh-TW" altLang="en-US" sz="28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effectLst/>
                          <a:latin typeface="Broadway BT" panose="04040905080B02020502" pitchFamily="82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2800" b="1" dirty="0" smtClean="0">
                          <a:effectLst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設定帳號密碼</a:t>
                      </a:r>
                      <a:endParaRPr lang="zh-TW" altLang="en-US" sz="2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b="1" dirty="0" smtClean="0">
                          <a:effectLst/>
                          <a:latin typeface="Broadway BT" panose="04040905080B02020502" pitchFamily="82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zh-TW" sz="2800" b="1" dirty="0" smtClean="0">
                          <a:effectLst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提交文稿比對</a:t>
                      </a:r>
                      <a:endParaRPr lang="zh-TW" altLang="en-US" sz="28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effectLst/>
                          <a:latin typeface="Broadway BT" panose="04040905080B02020502" pitchFamily="82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altLang="zh-TW" sz="2800" b="1" dirty="0" smtClean="0">
                          <a:effectLst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檢視原創性報告</a:t>
                      </a:r>
                      <a:endParaRPr lang="zh-TW" altLang="en-US" sz="28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217833"/>
                  </a:ext>
                </a:extLst>
              </a:tr>
              <a:tr h="342142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8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填寫申請表單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ts val="18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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表單網址：</a:t>
                      </a:r>
                      <a:r>
                        <a:rPr lang="en-US" sz="1400" b="1" u="sng" dirty="0">
                          <a:solidFill>
                            <a:srgbClr val="8E58B6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3"/>
                        </a:rPr>
                        <a:t>https://goo.gl/97QVVp</a:t>
                      </a:r>
                      <a:r>
                        <a:rPr lang="en-US" sz="1400" b="1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ts val="18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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注意：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必須是校級信箱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ts val="18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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填妥後提交表單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18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連用</a:t>
                      </a:r>
                      <a:r>
                        <a:rPr lang="zh-TW" altLang="en-US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途徑</a:t>
                      </a:r>
                      <a:r>
                        <a:rPr lang="zh-TW" sz="16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</a:t>
                      </a:r>
                      <a:endParaRPr lang="en-US" altLang="zh-TW" sz="1600" b="1" dirty="0" smtClean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800100" lvl="1" indent="-342900">
                        <a:lnSpc>
                          <a:spcPts val="18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n"/>
                      </a:pPr>
                      <a:r>
                        <a:rPr lang="zh-TW" altLang="en-US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至圖書館首頁</a:t>
                      </a:r>
                      <a:r>
                        <a:rPr lang="en-US" altLang="zh-TW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zh-TW" altLang="en-US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查詢框</a:t>
                      </a:r>
                      <a:r>
                        <a:rPr lang="en-US" altLang="zh-TW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zh-TW" altLang="en-US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資料庫</a:t>
                      </a:r>
                      <a:r>
                        <a:rPr lang="en-US" altLang="zh-TW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zh-TW" altLang="en-US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輸入</a:t>
                      </a:r>
                      <a:r>
                        <a:rPr lang="en-US" altLang="zh-TW" sz="1400" b="1" dirty="0" err="1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Turnitin</a:t>
                      </a:r>
                      <a:r>
                        <a:rPr lang="en-US" altLang="zh-TW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zh-TW" altLang="en-US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按</a:t>
                      </a:r>
                      <a:r>
                        <a:rPr lang="en-US" altLang="zh-TW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【</a:t>
                      </a:r>
                      <a:r>
                        <a:rPr lang="zh-TW" altLang="en-US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查尋</a:t>
                      </a:r>
                      <a:r>
                        <a:rPr lang="en-US" altLang="zh-TW" sz="1400" b="1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】</a:t>
                      </a:r>
                      <a:endParaRPr lang="zh-TW" sz="14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2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審核通過後，</a:t>
                      </a:r>
                      <a:r>
                        <a:rPr lang="en-US" sz="1400" b="1" i="0" dirty="0" err="1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Turnitin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會寄出啟用通知信，點選 【建立密碼】。</a:t>
                      </a:r>
                      <a:endParaRPr lang="zh-TW" sz="1000" i="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輸入校級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及姓氏 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例如：林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後，按【下一步】，會收到</a:t>
                      </a:r>
                      <a:r>
                        <a:rPr lang="en-US" sz="1400" b="1" i="0" dirty="0" err="1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Turnitin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認證信。</a:t>
                      </a:r>
                      <a:endParaRPr lang="zh-TW" sz="1000" i="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i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點選</a:t>
                      </a:r>
                      <a:r>
                        <a:rPr lang="zh-TW" altLang="en-US" sz="1400" b="1" i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認證</a:t>
                      </a:r>
                      <a:r>
                        <a:rPr lang="zh-TW" sz="1400" b="1" i="0" dirty="0" smtClea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信件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的帳戶設定連結，需在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小時內完成設定。</a:t>
                      </a:r>
                      <a:endParaRPr lang="zh-TW" sz="1000" i="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建立密碼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至少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個字元，需含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個字母、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個數字。</a:t>
                      </a:r>
                      <a:r>
                        <a:rPr lang="en-US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1000" i="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重新登入完成設定</a:t>
                      </a:r>
                      <a:endParaRPr lang="zh-TW" sz="1000" i="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i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忘記密碼：請在登入頁「忘了你的密碼」重新設定。</a:t>
                      </a:r>
                      <a:endParaRPr lang="zh-TW" sz="1000" i="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種提交方法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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檔案上傳：輸入文件標題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選擇物件檔案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=&gt; 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按【上傳】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按【確認】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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Segoe UI Emoji" panose="020B0502040204020203" pitchFamily="34" charset="0"/>
                        </a:rPr>
                        <a:t>剪貼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上傳：輸入文件標題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剪貼文稿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按【上傳】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按【確認】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返回作業列表查看比對進度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b="1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當相似處出現「百分比」圖示，表示已完成比對。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點選【作業標題】右方【查看】，檢視相似度比對報告。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報告可呈現相似度百分比、比對來源相似度、篩選條件相似度等。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"/>
                      </a:pPr>
                      <a:r>
                        <a:rPr lang="zh-TW" sz="1400" b="1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可下載或儲存比對報告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6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400" b="1" dirty="0"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sz="10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962470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870939" y="3680151"/>
            <a:ext cx="422031" cy="246185"/>
          </a:xfrm>
          <a:prstGeom prst="rect">
            <a:avLst/>
          </a:prstGeom>
          <a:noFill/>
          <a:ln w="19050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768362" y="4571104"/>
            <a:ext cx="1113692" cy="246185"/>
          </a:xfrm>
          <a:prstGeom prst="rect">
            <a:avLst/>
          </a:prstGeom>
          <a:noFill/>
          <a:ln w="19050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88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--</a:t>
            </a:r>
            <a:r>
              <a:rPr lang="en-US" altLang="zh-TW" sz="4000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Turnitin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8004" y="1705708"/>
            <a:ext cx="11895991" cy="515229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2743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58</a:t>
            </a:fld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047" y="2110158"/>
            <a:ext cx="3921882" cy="424619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內容版面配置區 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t="14824" r="7081" b="3521"/>
          <a:stretch/>
        </p:blipFill>
        <p:spPr bwMode="auto">
          <a:xfrm>
            <a:off x="6261091" y="2110159"/>
            <a:ext cx="4623786" cy="4246192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38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--</a:t>
            </a:r>
            <a:r>
              <a:rPr lang="en-US" altLang="zh-TW" sz="4000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Turnitin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8004" y="1705708"/>
            <a:ext cx="11895991" cy="515229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2743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59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247" y="2206870"/>
            <a:ext cx="4198297" cy="41494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3" y="2664069"/>
            <a:ext cx="7125805" cy="21892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758962" y="4281610"/>
            <a:ext cx="545123" cy="47502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1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三樓：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業務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：期刊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及電子資源之選擇、採購、推廣；參考諮詢服務；圖書館利用教育</a:t>
            </a: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3065"/>
              </p:ext>
            </p:extLst>
          </p:nvPr>
        </p:nvGraphicFramePr>
        <p:xfrm>
          <a:off x="268165" y="2891749"/>
          <a:ext cx="11711352" cy="37374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資訊共享區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學習共享區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研究共享區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578" y="3465094"/>
            <a:ext cx="3835921" cy="310414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53" y="3465093"/>
            <a:ext cx="3833323" cy="310414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30" y="3465092"/>
            <a:ext cx="3792850" cy="3104147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1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199" y="3228535"/>
            <a:ext cx="10912231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r="-60" b="31080"/>
          <a:stretch/>
        </p:blipFill>
        <p:spPr>
          <a:xfrm>
            <a:off x="3780692" y="599635"/>
            <a:ext cx="4879731" cy="26289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131937" y="4168354"/>
            <a:ext cx="74012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學生要在哪個頁面才能提交文稿上傳比對？</a:t>
            </a:r>
          </a:p>
        </p:txBody>
      </p:sp>
    </p:spTree>
    <p:extLst>
      <p:ext uri="{BB962C8B-B14F-4D97-AF65-F5344CB8AC3E}">
        <p14:creationId xmlns:p14="http://schemas.microsoft.com/office/powerpoint/2010/main" val="19592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論文投稿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停、看、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聽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投稿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前的認知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79"/>
            <a:ext cx="10972800" cy="4843389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你的研究領域為何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文章投稿的目的為何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文章類型是哪一種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文章刊登出版所需時間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是否讓閱眾者線上取得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閱眾者是一般或專業人士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是否需要出版在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SCI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期刊上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目標期刊之內容類型是原始研究還是評論文章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目標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期刊的品質等級為何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24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36880" y="792480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論文投稿停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、聽、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看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選擇期刊的工具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436880" y="1935480"/>
            <a:ext cx="11480800" cy="474980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期刊評比資料庫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Journal Citation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Reports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(JCR)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涵蓋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SCI,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SSCI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查詢期刊影響係數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(Impact 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78408" lvl="3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Factor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及期刊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排名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Journal 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52728" lvl="4" indent="0"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Ranking)</a:t>
            </a: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Browse by category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」可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41832" lvl="3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查詢資管領域的期刊影響係數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連用捷徑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查詢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3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541" y="2366097"/>
            <a:ext cx="6437738" cy="4052288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46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論文投稿停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、聽、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看</a:t>
            </a:r>
            <a:r>
              <a:rPr lang="en-US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選擇期刊的工具</a:t>
            </a:r>
            <a:endParaRPr lang="zh-TW" altLang="en-US" sz="4000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72948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文章被引用次數查詢資料庫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Scopus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查詢文章被引用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連用捷徑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作者查詢步驟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文章查詢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步驟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356" y="2455191"/>
            <a:ext cx="7380103" cy="409625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61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論文投稿停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、聽、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看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選擇期刊的工具</a:t>
            </a:r>
            <a:endParaRPr lang="zh-TW" altLang="en-US" sz="4000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其他投稿選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刊工具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en-US" altLang="zh-TW" dirty="0" err="1" smtClean="0">
                <a:latin typeface="微軟正黑體" panose="020B0604030504040204" pitchFamily="34" charset="-120"/>
                <a:hlinkClick r:id="rId3"/>
              </a:rPr>
              <a:t>FindMyJournal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Elsevier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選刊系統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–Journal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Finder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Wiley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選刊系統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–Journal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Finder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Springer Nature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選刊系統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–Journal 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Suggester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IEEE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選刊系統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06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論文投稿停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、聽、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看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選擇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期刊的工具</a:t>
            </a:r>
            <a:endParaRPr lang="zh-TW" altLang="en-US" sz="4000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79"/>
            <a:ext cx="10972800" cy="4790635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lvl="1" indent="-274320">
              <a:buClr>
                <a:schemeClr val="accent3">
                  <a:lumMod val="50000"/>
                </a:schemeClr>
              </a:buClr>
              <a:buSzPct val="95000"/>
            </a:pP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DOAJ (Directory of Open Access Journals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公開取用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(OA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journal)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提供各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學科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領域的公開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取用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且無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APC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期刊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辨識掠奪型期刊的基本工具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94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論文投稿停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、聽、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看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掠奪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性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期刊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799428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定義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期刊由作者付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費之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道進行「學術詐騙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」的期刊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特徵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期刊網站內容不實或說明含糊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簡略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廣發內容誘人、聲稱文章可以快速刊登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、細節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未盡明確的邀約電子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信件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邀請成為刊物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編輯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後果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被強索高額的文章處理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費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若不願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繳交，文章轉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投他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刊時會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有被控重複發表的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憂慮。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29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論文投稿停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、聽、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看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掠奪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性期刊</a:t>
            </a:r>
            <a:endParaRPr lang="zh-TW" altLang="en-US" sz="4000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817012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如何避免誤投掠奪性期刊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仔細檢視該期刊出版社網站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利用相關目錄查證期刊相關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DOAJ</a:t>
            </a:r>
          </a:p>
          <a:p>
            <a:pPr lvl="2"/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Ulrichsweb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：全球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性期刊書目資料庫，可查證期刊相關資訊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利用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相關名錄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如：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  <a:hlinkClick r:id="rId4"/>
              </a:rPr>
              <a:t> COPE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、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OASPA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查證出版社相關資訊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利用 </a:t>
            </a:r>
            <a:r>
              <a:rPr lang="en-US" altLang="zh-TW" dirty="0" err="1">
                <a:latin typeface="微軟正黑體" panose="020B0604030504040204" pitchFamily="34" charset="-120"/>
                <a:sym typeface="新細明體" panose="02020500000000000000" pitchFamily="18" charset="-120"/>
              </a:rPr>
              <a:t>ResearchGate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Google Scholar 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或 </a:t>
            </a:r>
            <a:r>
              <a:rPr lang="en-US" altLang="zh-TW" dirty="0" err="1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Linkedin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期刊主編或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編輯。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瀏覽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"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Think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. Check. Submit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.”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網站，辨識可信任的期刊及出版社。</a:t>
            </a: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7"/>
              </a:rPr>
              <a:t>圖書館學術倫理專頁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30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199" y="3228535"/>
            <a:ext cx="10912231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r="-60" b="31080"/>
          <a:stretch/>
        </p:blipFill>
        <p:spPr>
          <a:xfrm>
            <a:off x="3780692" y="599635"/>
            <a:ext cx="4879731" cy="26289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98690" y="4168354"/>
            <a:ext cx="106437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想要知道某個期刊的影響係數 </a:t>
            </a:r>
            <a:r>
              <a:rPr lang="en-US" altLang="zh-TW" sz="2800" b="1" dirty="0" smtClean="0">
                <a:latin typeface="+mj-ea"/>
                <a:ea typeface="+mj-ea"/>
              </a:rPr>
              <a:t>(Impact</a:t>
            </a:r>
            <a:r>
              <a:rPr lang="zh-TW" altLang="en-US" sz="2800" b="1" dirty="0" smtClean="0">
                <a:latin typeface="+mj-ea"/>
                <a:ea typeface="+mj-ea"/>
              </a:rPr>
              <a:t> </a:t>
            </a:r>
            <a:r>
              <a:rPr lang="en-US" altLang="zh-TW" sz="2800" b="1" dirty="0" smtClean="0">
                <a:latin typeface="+mj-ea"/>
                <a:ea typeface="+mj-ea"/>
              </a:rPr>
              <a:t>Factor)</a:t>
            </a:r>
            <a:r>
              <a:rPr lang="zh-TW" altLang="en-US" sz="2800" b="1" dirty="0" smtClean="0">
                <a:latin typeface="+mj-ea"/>
                <a:ea typeface="+mj-ea"/>
              </a:rPr>
              <a:t>可查哪一個資料庫？</a:t>
            </a:r>
          </a:p>
        </p:txBody>
      </p:sp>
    </p:spTree>
    <p:extLst>
      <p:ext uri="{BB962C8B-B14F-4D97-AF65-F5344CB8AC3E}">
        <p14:creationId xmlns:p14="http://schemas.microsoft.com/office/powerpoint/2010/main" val="35477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atin typeface="新細明體" panose="02020500000000000000" pitchFamily="18" charset="-120"/>
                <a:sym typeface="新細明體" panose="02020500000000000000" pitchFamily="18" charset="-120"/>
              </a:rPr>
              <a:t>更多協助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1172092" cy="4852182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25" y="2505808"/>
            <a:ext cx="10945567" cy="38982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29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四樓：紙本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期刊區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限館內閱覽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五樓：非書資料區</a:t>
            </a:r>
            <a:endParaRPr lang="zh-TW" altLang="en-US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10128"/>
              </p:ext>
            </p:extLst>
          </p:nvPr>
        </p:nvGraphicFramePr>
        <p:xfrm>
          <a:off x="268165" y="2891749"/>
          <a:ext cx="11711352" cy="37374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魔笛特區</a:t>
                      </a:r>
                      <a:r>
                        <a:rPr lang="en-US" altLang="zh-TW" sz="2800" dirty="0" smtClean="0"/>
                        <a:t>(Multi Zone)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主題影音展示區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歐盟資訊中心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60" y="3473116"/>
            <a:ext cx="3841101" cy="309612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22994"/>
          <a:stretch/>
        </p:blipFill>
        <p:spPr>
          <a:xfrm>
            <a:off x="4223963" y="3465095"/>
            <a:ext cx="3821942" cy="310414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l="17052"/>
          <a:stretch/>
        </p:blipFill>
        <p:spPr>
          <a:xfrm>
            <a:off x="8131207" y="3473116"/>
            <a:ext cx="3790022" cy="3096123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5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3947" y="1695118"/>
            <a:ext cx="11764106" cy="5101335"/>
          </a:xfr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 algn="ctr">
              <a:buNone/>
            </a:pPr>
            <a:endParaRPr lang="en-US" altLang="zh-TW" sz="1200" b="1" kern="0" dirty="0" smtClean="0">
              <a:solidFill>
                <a:srgbClr val="595959"/>
              </a:solidFill>
              <a:latin typeface="Overpass"/>
              <a:sym typeface="Overpass"/>
            </a:endParaRPr>
          </a:p>
          <a:p>
            <a:pPr marL="0" indent="0" algn="ctr">
              <a:buNone/>
            </a:pPr>
            <a:r>
              <a:rPr lang="zh-TW" altLang="en-US" sz="6500" b="1" kern="0" dirty="0" smtClean="0">
                <a:solidFill>
                  <a:srgbClr val="595959"/>
                </a:solidFill>
                <a:latin typeface="Overpass"/>
                <a:sym typeface="Overpass"/>
              </a:rPr>
              <a:t>謝謝聆聽</a:t>
            </a:r>
            <a:endParaRPr lang="en" altLang="zh-TW" sz="6500" b="1" kern="0" dirty="0" smtClean="0">
              <a:solidFill>
                <a:srgbClr val="595959"/>
              </a:solidFill>
              <a:latin typeface="Overpass"/>
              <a:sym typeface="Overpass"/>
            </a:endParaRPr>
          </a:p>
          <a:p>
            <a:pPr marL="0" indent="0" algn="ctr">
              <a:buNone/>
            </a:pPr>
            <a:r>
              <a:rPr lang="en" altLang="zh-TW" sz="6500" b="1" kern="0" dirty="0" smtClean="0">
                <a:solidFill>
                  <a:srgbClr val="595959"/>
                </a:solidFill>
                <a:latin typeface="Overpass"/>
                <a:sym typeface="Overpass"/>
              </a:rPr>
              <a:t>Thanks</a:t>
            </a:r>
            <a:r>
              <a:rPr lang="en" altLang="zh-TW" sz="6500" b="1" kern="0" dirty="0">
                <a:solidFill>
                  <a:srgbClr val="595959"/>
                </a:solidFill>
                <a:latin typeface="Overpass"/>
                <a:sym typeface="Overpass"/>
              </a:rPr>
              <a:t>!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 flipH="1">
            <a:off x="8822822" y="105894"/>
            <a:ext cx="2759578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Google Shape;235;p33"/>
          <p:cNvSpPr txBox="1">
            <a:spLocks/>
          </p:cNvSpPr>
          <p:nvPr/>
        </p:nvSpPr>
        <p:spPr>
          <a:xfrm>
            <a:off x="4391804" y="2951147"/>
            <a:ext cx="8788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sp>
        <p:nvSpPr>
          <p:cNvPr id="8" name="Google Shape;236;p33"/>
          <p:cNvSpPr txBox="1">
            <a:spLocks/>
          </p:cNvSpPr>
          <p:nvPr/>
        </p:nvSpPr>
        <p:spPr>
          <a:xfrm>
            <a:off x="6417325" y="2951147"/>
            <a:ext cx="9844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sp>
        <p:nvSpPr>
          <p:cNvPr id="11" name="Google Shape;237;p33"/>
          <p:cNvSpPr txBox="1">
            <a:spLocks/>
          </p:cNvSpPr>
          <p:nvPr/>
        </p:nvSpPr>
        <p:spPr>
          <a:xfrm>
            <a:off x="4391804" y="4132718"/>
            <a:ext cx="8960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506" y="4498991"/>
            <a:ext cx="715912" cy="715912"/>
          </a:xfrm>
          <a:prstGeom prst="rect">
            <a:avLst/>
          </a:prstGeom>
        </p:spPr>
      </p:pic>
      <p:sp>
        <p:nvSpPr>
          <p:cNvPr id="23" name="Google Shape;965;p58"/>
          <p:cNvSpPr/>
          <p:nvPr/>
        </p:nvSpPr>
        <p:spPr>
          <a:xfrm>
            <a:off x="4011590" y="4719166"/>
            <a:ext cx="478797" cy="305815"/>
          </a:xfrm>
          <a:custGeom>
            <a:avLst/>
            <a:gdLst/>
            <a:ahLst/>
            <a:cxnLst/>
            <a:rect l="l" t="t" r="r" b="b"/>
            <a:pathLst>
              <a:path w="19325" h="12456" extrusionOk="0">
                <a:moveTo>
                  <a:pt x="17057" y="1133"/>
                </a:moveTo>
                <a:lnTo>
                  <a:pt x="9662" y="6652"/>
                </a:lnTo>
                <a:lnTo>
                  <a:pt x="2268" y="1133"/>
                </a:lnTo>
                <a:close/>
                <a:moveTo>
                  <a:pt x="18192" y="1697"/>
                </a:moveTo>
                <a:lnTo>
                  <a:pt x="18192" y="10756"/>
                </a:lnTo>
                <a:cubicBezTo>
                  <a:pt x="18192" y="11070"/>
                  <a:pt x="17939" y="11323"/>
                  <a:pt x="17628" y="11323"/>
                </a:cubicBezTo>
                <a:lnTo>
                  <a:pt x="1700" y="11323"/>
                </a:lnTo>
                <a:cubicBezTo>
                  <a:pt x="1386" y="11323"/>
                  <a:pt x="1132" y="11070"/>
                  <a:pt x="1132" y="10756"/>
                </a:cubicBezTo>
                <a:lnTo>
                  <a:pt x="1132" y="1697"/>
                </a:lnTo>
                <a:lnTo>
                  <a:pt x="9324" y="7812"/>
                </a:lnTo>
                <a:cubicBezTo>
                  <a:pt x="9424" y="7887"/>
                  <a:pt x="9543" y="7925"/>
                  <a:pt x="9663" y="7925"/>
                </a:cubicBezTo>
                <a:cubicBezTo>
                  <a:pt x="9782" y="7925"/>
                  <a:pt x="9902" y="7887"/>
                  <a:pt x="10004" y="7812"/>
                </a:cubicBezTo>
                <a:lnTo>
                  <a:pt x="18192" y="1697"/>
                </a:lnTo>
                <a:close/>
                <a:moveTo>
                  <a:pt x="1688" y="0"/>
                </a:moveTo>
                <a:cubicBezTo>
                  <a:pt x="1287" y="0"/>
                  <a:pt x="900" y="145"/>
                  <a:pt x="598" y="405"/>
                </a:cubicBezTo>
                <a:cubicBezTo>
                  <a:pt x="583" y="417"/>
                  <a:pt x="571" y="429"/>
                  <a:pt x="556" y="444"/>
                </a:cubicBezTo>
                <a:cubicBezTo>
                  <a:pt x="202" y="764"/>
                  <a:pt x="0" y="1220"/>
                  <a:pt x="0" y="1697"/>
                </a:cubicBezTo>
                <a:lnTo>
                  <a:pt x="0" y="10756"/>
                </a:lnTo>
                <a:cubicBezTo>
                  <a:pt x="0" y="11695"/>
                  <a:pt x="761" y="12453"/>
                  <a:pt x="1700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1697"/>
                </a:lnTo>
                <a:cubicBezTo>
                  <a:pt x="19325" y="1220"/>
                  <a:pt x="19122" y="764"/>
                  <a:pt x="18769" y="441"/>
                </a:cubicBezTo>
                <a:cubicBezTo>
                  <a:pt x="18757" y="429"/>
                  <a:pt x="18742" y="417"/>
                  <a:pt x="18727" y="405"/>
                </a:cubicBezTo>
                <a:cubicBezTo>
                  <a:pt x="18422" y="145"/>
                  <a:pt x="18037" y="0"/>
                  <a:pt x="17640" y="0"/>
                </a:cubicBezTo>
                <a:cubicBezTo>
                  <a:pt x="17636" y="0"/>
                  <a:pt x="17632" y="0"/>
                  <a:pt x="17628" y="1"/>
                </a:cubicBezTo>
                <a:lnTo>
                  <a:pt x="1700" y="1"/>
                </a:lnTo>
                <a:cubicBezTo>
                  <a:pt x="1696" y="0"/>
                  <a:pt x="1692" y="0"/>
                  <a:pt x="1688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435D74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19" y="5313363"/>
            <a:ext cx="699878" cy="69987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313" y="5391538"/>
            <a:ext cx="483546" cy="41446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 flipH="1">
            <a:off x="4642652" y="4569191"/>
            <a:ext cx="360108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089079@mail.tku.edu.tw</a:t>
            </a:r>
            <a:endParaRPr lang="zh-TW" altLang="en-US" sz="2400" dirty="0" err="1" smtClean="0"/>
          </a:p>
        </p:txBody>
      </p:sp>
      <p:sp>
        <p:nvSpPr>
          <p:cNvPr id="27" name="文字方塊 26"/>
          <p:cNvSpPr txBox="1"/>
          <p:nvPr/>
        </p:nvSpPr>
        <p:spPr>
          <a:xfrm flipH="1">
            <a:off x="4618039" y="5279460"/>
            <a:ext cx="360108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02-26215656 </a:t>
            </a:r>
            <a:r>
              <a:rPr lang="en-US" altLang="zh-TW" sz="2400" dirty="0" err="1" smtClean="0"/>
              <a:t>ext</a:t>
            </a:r>
            <a:r>
              <a:rPr lang="en-US" altLang="zh-TW" sz="2400" dirty="0" smtClean="0"/>
              <a:t> 2652</a:t>
            </a:r>
            <a:endParaRPr lang="zh-TW" altLang="en-US" sz="2400" dirty="0" err="1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70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04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atin typeface="新細明體" panose="02020500000000000000" pitchFamily="18" charset="-120"/>
                <a:sym typeface="新細明體" panose="02020500000000000000" pitchFamily="18" charset="-120"/>
              </a:rPr>
              <a:t>講習回饋問卷填寫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90145" y="1512277"/>
            <a:ext cx="11684977" cy="5275385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563" y="2130663"/>
            <a:ext cx="9900139" cy="454612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1138894" y="1607443"/>
            <a:ext cx="767652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http://www.lib.tku.edu.tw/zh_tw/services/tutorial</a:t>
            </a:r>
            <a:endParaRPr lang="zh-TW" altLang="en-US" sz="2800" dirty="0" err="1" smtClean="0">
              <a:solidFill>
                <a:srgbClr val="0070C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54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9" y="1935480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六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七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樓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：東方語文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管理資訊系統（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MIS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）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: 494.8 (6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樓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八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九樓：西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文圖書區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(Management Information 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System: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T58.5-58.64 (9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樓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98070"/>
              </p:ext>
            </p:extLst>
          </p:nvPr>
        </p:nvGraphicFramePr>
        <p:xfrm>
          <a:off x="268165" y="2891749"/>
          <a:ext cx="11711352" cy="37374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11352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</a:tblGrid>
              <a:tr h="3737425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5" y="2891749"/>
            <a:ext cx="11683263" cy="366145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066422" y="5967662"/>
            <a:ext cx="1010652" cy="449179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385" y="3540356"/>
            <a:ext cx="858689" cy="48772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4446" y="3472962"/>
            <a:ext cx="509954" cy="555116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46" y="5855677"/>
            <a:ext cx="548688" cy="561164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4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36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圖書館網站</a:t>
            </a:r>
            <a:endParaRPr lang="zh-TW" altLang="en-US" sz="36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773489" y="1931809"/>
            <a:ext cx="11213592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 algn="ctr">
              <a:buNone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網址：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https://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www.lib.tku.edu.tw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/</a:t>
            </a:r>
            <a:endPara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n>
                <a:solidFill>
                  <a:srgbClr val="00CC00"/>
                </a:solidFill>
              </a:ln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流程圖: 程序 6"/>
          <p:cNvSpPr/>
          <p:nvPr/>
        </p:nvSpPr>
        <p:spPr>
          <a:xfrm>
            <a:off x="3529584" y="3493008"/>
            <a:ext cx="45719" cy="45719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2731353" y="3493008"/>
            <a:ext cx="754999" cy="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9133244" y="2674910"/>
            <a:ext cx="578015" cy="9144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9120236" y="3701019"/>
            <a:ext cx="511447" cy="214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9144819" y="5470072"/>
            <a:ext cx="566440" cy="371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H="1">
            <a:off x="2746389" y="4731156"/>
            <a:ext cx="740664" cy="1524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 flipH="1">
            <a:off x="9631683" y="2499388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服務主選單</a:t>
            </a:r>
          </a:p>
        </p:txBody>
      </p:sp>
      <p:sp>
        <p:nvSpPr>
          <p:cNvPr id="35" name="文字方塊 34"/>
          <p:cNvSpPr txBox="1"/>
          <p:nvPr/>
        </p:nvSpPr>
        <p:spPr>
          <a:xfrm flipH="1">
            <a:off x="9606746" y="3502607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快捷資訊區</a:t>
            </a:r>
          </a:p>
        </p:txBody>
      </p:sp>
      <p:sp>
        <p:nvSpPr>
          <p:cNvPr id="36" name="文字方塊 35"/>
          <p:cNvSpPr txBox="1"/>
          <p:nvPr/>
        </p:nvSpPr>
        <p:spPr>
          <a:xfrm flipH="1">
            <a:off x="9756820" y="5314794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公告區</a:t>
            </a:r>
          </a:p>
        </p:txBody>
      </p:sp>
      <p:sp>
        <p:nvSpPr>
          <p:cNvPr id="37" name="文字方塊 36"/>
          <p:cNvSpPr txBox="1"/>
          <p:nvPr/>
        </p:nvSpPr>
        <p:spPr>
          <a:xfrm flipH="1">
            <a:off x="9422251" y="4747215"/>
            <a:ext cx="1870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活動海報輪播區</a:t>
            </a:r>
          </a:p>
        </p:txBody>
      </p:sp>
      <p:sp>
        <p:nvSpPr>
          <p:cNvPr id="38" name="文字方塊 37"/>
          <p:cNvSpPr txBox="1"/>
          <p:nvPr/>
        </p:nvSpPr>
        <p:spPr>
          <a:xfrm flipH="1">
            <a:off x="9631683" y="6049113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特藏連結區</a:t>
            </a:r>
          </a:p>
        </p:txBody>
      </p:sp>
      <p:sp>
        <p:nvSpPr>
          <p:cNvPr id="39" name="文字方塊 38"/>
          <p:cNvSpPr txBox="1"/>
          <p:nvPr/>
        </p:nvSpPr>
        <p:spPr>
          <a:xfrm flipH="1">
            <a:off x="1417451" y="3308342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資源查詢框</a:t>
            </a:r>
          </a:p>
        </p:txBody>
      </p:sp>
      <p:sp>
        <p:nvSpPr>
          <p:cNvPr id="40" name="文字方塊 39"/>
          <p:cNvSpPr txBox="1"/>
          <p:nvPr/>
        </p:nvSpPr>
        <p:spPr>
          <a:xfrm flipH="1">
            <a:off x="1417451" y="4561730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常用服務區</a:t>
            </a:r>
          </a:p>
        </p:txBody>
      </p:sp>
      <p:sp>
        <p:nvSpPr>
          <p:cNvPr id="24" name="文字方塊 23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9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983" t="43" r="1087"/>
          <a:stretch/>
        </p:blipFill>
        <p:spPr>
          <a:xfrm>
            <a:off x="3521039" y="2516781"/>
            <a:ext cx="5578219" cy="4204695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25" name="直線單箭頭接點 24"/>
          <p:cNvCxnSpPr/>
          <p:nvPr/>
        </p:nvCxnSpPr>
        <p:spPr>
          <a:xfrm flipV="1">
            <a:off x="6700443" y="4949625"/>
            <a:ext cx="2652559" cy="395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7033846" y="6206142"/>
            <a:ext cx="2432197" cy="6301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腦力激盪簡報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腦力激盪商務簡報" id="{FDA14377-08DB-432F-B657-60A47B75D436}" vid="{EAF012BB-6E78-49C6-8EE3-B0D08EBC4A5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腦力激盪商務簡報</Template>
  <TotalTime>7119</TotalTime>
  <Words>3112</Words>
  <Application>Microsoft Office PowerPoint</Application>
  <PresentationFormat>寬螢幕</PresentationFormat>
  <Paragraphs>687</Paragraphs>
  <Slides>71</Slides>
  <Notes>71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84" baseType="lpstr">
      <vt:lpstr>Overpass</vt:lpstr>
      <vt:lpstr>細明體</vt:lpstr>
      <vt:lpstr>微軟正黑體</vt:lpstr>
      <vt:lpstr>新細明體</vt:lpstr>
      <vt:lpstr>標楷體</vt:lpstr>
      <vt:lpstr>Arial</vt:lpstr>
      <vt:lpstr>Broadway BT</vt:lpstr>
      <vt:lpstr>Calibri</vt:lpstr>
      <vt:lpstr>Segoe UI Emoji</vt:lpstr>
      <vt:lpstr>Times New Roman</vt:lpstr>
      <vt:lpstr>Wingdings</vt:lpstr>
      <vt:lpstr>Wingdings 2</vt:lpstr>
      <vt:lpstr>腦力激盪簡報</vt:lpstr>
      <vt:lpstr> 資訊管理學系研究生講習</vt:lpstr>
      <vt:lpstr>講習內容</vt:lpstr>
      <vt:lpstr>學術研究與圖書館</vt:lpstr>
      <vt:lpstr>認識圖書館 -- 總館各樓層介紹</vt:lpstr>
      <vt:lpstr>認識圖書館 -- 總館各樓層介紹</vt:lpstr>
      <vt:lpstr>認識圖書館 -- 總館各樓層介紹</vt:lpstr>
      <vt:lpstr>認識圖書館 -- 總館各樓層介紹</vt:lpstr>
      <vt:lpstr>認識圖書館 -- 總館各樓層介紹</vt:lpstr>
      <vt:lpstr>認識圖書館 -- 圖書館網站</vt:lpstr>
      <vt:lpstr>認識圖書館 -- 雲端圖書館自動化系統</vt:lpstr>
      <vt:lpstr>認識圖書館 -- 雲端圖書館自動化系統</vt:lpstr>
      <vt:lpstr>認識圖書館 -- 雲端圖書館自動化系統</vt:lpstr>
      <vt:lpstr>認識圖書館 -- 雲端圖書館自動化系統</vt:lpstr>
      <vt:lpstr>認識圖書館 -- 雲端圖書館自動化系統</vt:lpstr>
      <vt:lpstr>PowerPoint 簡報</vt:lpstr>
      <vt:lpstr>蒐集資料的方法 -- 規劃檢索策略</vt:lpstr>
      <vt:lpstr>蒐集資料的方法 -- 規劃檢索策略</vt:lpstr>
      <vt:lpstr>蒐集資料的方法 -- 檢索方法</vt:lpstr>
      <vt:lpstr>蒐集資料的方法 -- 檢索方法</vt:lpstr>
      <vt:lpstr>蒐集資料的方法 -- 檢索方法</vt:lpstr>
      <vt:lpstr>蒐集資料的方法 -- 檢索方法</vt:lpstr>
      <vt:lpstr>蒐集資料的方法-- 檢索方法</vt:lpstr>
      <vt:lpstr>蒐集資料的方法 -- 檢索方法</vt:lpstr>
      <vt:lpstr>蒐集資料的方法 -- 檢索方法</vt:lpstr>
      <vt:lpstr>蒐集資料的方法 -- 檢索方法</vt:lpstr>
      <vt:lpstr>蒐集資料的方法 -- 檢索方法</vt:lpstr>
      <vt:lpstr>蒐集資料的方法 -- 檢索方法</vt:lpstr>
      <vt:lpstr>蒐集資料的方法 -- 檢索方法</vt:lpstr>
      <vt:lpstr>蒐集資料的方法 -- 檢索方法</vt:lpstr>
      <vt:lpstr>蒐集資料的方法 -- 檢索方法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資訊管理學系適用資料庫</vt:lpstr>
      <vt:lpstr>資訊管理學系適用資料庫</vt:lpstr>
      <vt:lpstr>資訊管理學系適用資料庫</vt:lpstr>
      <vt:lpstr>資訊管理學系常用的資料庫&amp;期刊</vt:lpstr>
      <vt:lpstr> 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 </vt:lpstr>
      <vt:lpstr>論文寫作好工具--Turnitin</vt:lpstr>
      <vt:lpstr>論文寫作好工具--Turnitin</vt:lpstr>
      <vt:lpstr>論文寫作好工具--Turnitin</vt:lpstr>
      <vt:lpstr>論文寫作好工具--Turnitin</vt:lpstr>
      <vt:lpstr> </vt:lpstr>
      <vt:lpstr>論文投稿停、看、聽 -- 投稿前的認知</vt:lpstr>
      <vt:lpstr>論文投稿停、聽、看--選擇期刊的工具</vt:lpstr>
      <vt:lpstr>論文投稿停、聽、看--選擇期刊的工具</vt:lpstr>
      <vt:lpstr>論文投稿停、聽、看--選擇期刊的工具</vt:lpstr>
      <vt:lpstr>論文投稿停、聽、看 -- 選擇期刊的工具</vt:lpstr>
      <vt:lpstr>論文投稿停、聽、看 -- 掠奪性期刊</vt:lpstr>
      <vt:lpstr>論文投稿停、聽、看 -- 掠奪性期刊</vt:lpstr>
      <vt:lpstr> </vt:lpstr>
      <vt:lpstr>更多協助</vt:lpstr>
      <vt:lpstr>PowerPoint 簡報</vt:lpstr>
      <vt:lpstr>講習回饋問卷填寫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資訊管理學系研究生講習</dc:title>
  <dc:creator>TKU</dc:creator>
  <cp:lastModifiedBy>Sujen Lee</cp:lastModifiedBy>
  <cp:revision>446</cp:revision>
  <dcterms:created xsi:type="dcterms:W3CDTF">2020-09-09T00:21:38Z</dcterms:created>
  <dcterms:modified xsi:type="dcterms:W3CDTF">2020-10-19T15:17:30Z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