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2A180-562D-4353-83EE-6A0C9610EA93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8598C-1C1D-42E7-B615-50B9D89F97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247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F173-67C7-497F-B8A1-2465BE3E8C8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45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F173-67C7-497F-B8A1-2465BE3E8C8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859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0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61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40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大標題及物件1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4C89CD-3961-442C-B398-9E85DEAD8A7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595342" y="1599672"/>
            <a:ext cx="11001317" cy="45070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4576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64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24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80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24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245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44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25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7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F4332-579A-46D8-8BA2-EBE02F48B0E5}" type="datetimeFigureOut">
              <a:rPr lang="zh-TW" altLang="en-US" smtClean="0"/>
              <a:t>2021/12/1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A9D98-A24F-4F8E-B837-F8952E582B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39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21921" y="1062365"/>
            <a:ext cx="4766295" cy="5303402"/>
          </a:xfrm>
          <a:prstGeom prst="rect">
            <a:avLst/>
          </a:prstGeom>
        </p:spPr>
        <p:txBody>
          <a:bodyPr vert="horz" lIns="90308" tIns="45155" rIns="90308" bIns="45155" rtlCol="0">
            <a:normAutofit fontScale="70000" lnSpcReduction="20000"/>
          </a:bodyPr>
          <a:lstStyle/>
          <a:p>
            <a:pPr marL="414680" indent="-414680" algn="just" defTabSz="903091">
              <a:lnSpc>
                <a:spcPct val="150000"/>
              </a:lnSpc>
              <a:spcBef>
                <a:spcPts val="816"/>
              </a:spcBef>
              <a:defRPr/>
            </a:pPr>
            <a:r>
              <a:rPr lang="en-US" altLang="zh-TW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1.</a:t>
            </a:r>
            <a:r>
              <a:rPr lang="zh-TW" altLang="en-US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開啟</a:t>
            </a:r>
            <a:r>
              <a:rPr lang="en-US" altLang="zh-TW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PDF</a:t>
            </a:r>
          </a:p>
          <a:p>
            <a:pPr marL="414680" indent="-414680" algn="just" defTabSz="903091">
              <a:lnSpc>
                <a:spcPct val="150000"/>
              </a:lnSpc>
              <a:spcBef>
                <a:spcPts val="816"/>
              </a:spcBef>
              <a:defRPr/>
            </a:pPr>
            <a:r>
              <a:rPr lang="en-US" altLang="zh-TW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2.</a:t>
            </a:r>
            <a:r>
              <a:rPr lang="zh-TW" altLang="en-US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工具→保護→進階選項→密碼加密</a:t>
            </a:r>
          </a:p>
          <a:p>
            <a:pPr marL="414680" indent="-414680" algn="just">
              <a:lnSpc>
                <a:spcPct val="150000"/>
              </a:lnSpc>
              <a:spcBef>
                <a:spcPts val="816"/>
              </a:spcBef>
              <a:defRPr/>
            </a:pPr>
            <a:r>
              <a:rPr lang="en-US" altLang="zh-TW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3.</a:t>
            </a:r>
            <a:r>
              <a:rPr lang="zh-TW" altLang="en-US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 </a:t>
            </a:r>
            <a:r>
              <a:rPr lang="en-US" altLang="zh-TW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V</a:t>
            </a:r>
            <a:r>
              <a:rPr lang="zh-TW" altLang="en-US" sz="3175" u="sng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限制編輯和列印文件</a:t>
            </a: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→</a:t>
            </a:r>
            <a:endParaRPr lang="en-US" altLang="zh-TW" sz="3175" dirty="0">
              <a:solidFill>
                <a:prstClr val="black"/>
              </a:solidFill>
              <a:ea typeface="微軟正黑體" pitchFamily="34" charset="-120"/>
            </a:endParaRPr>
          </a:p>
          <a:p>
            <a:pPr marL="414680" indent="-414680" algn="just">
              <a:lnSpc>
                <a:spcPct val="150000"/>
              </a:lnSpc>
              <a:spcBef>
                <a:spcPts val="816"/>
              </a:spcBef>
              <a:defRPr/>
            </a:pP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　允許列印：</a:t>
            </a:r>
            <a:r>
              <a:rPr lang="zh-TW" altLang="en-US" sz="3175" u="sng" dirty="0">
                <a:solidFill>
                  <a:prstClr val="black"/>
                </a:solidFill>
                <a:ea typeface="微軟正黑體" pitchFamily="34" charset="-120"/>
              </a:rPr>
              <a:t>高解析度</a:t>
            </a: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→</a:t>
            </a:r>
            <a:endParaRPr lang="en-US" altLang="zh-TW" sz="3175" dirty="0">
              <a:solidFill>
                <a:prstClr val="black"/>
              </a:solidFill>
              <a:ea typeface="微軟正黑體" pitchFamily="34" charset="-120"/>
            </a:endParaRPr>
          </a:p>
          <a:p>
            <a:pPr marL="414680" indent="-414680" algn="just">
              <a:lnSpc>
                <a:spcPct val="150000"/>
              </a:lnSpc>
              <a:spcBef>
                <a:spcPts val="816"/>
              </a:spcBef>
              <a:defRPr/>
            </a:pP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　允許變更：</a:t>
            </a:r>
            <a:r>
              <a:rPr lang="zh-TW" altLang="en-US" sz="3175" u="sng" dirty="0">
                <a:solidFill>
                  <a:prstClr val="black"/>
                </a:solidFill>
                <a:ea typeface="微軟正黑體" pitchFamily="34" charset="-120"/>
              </a:rPr>
              <a:t>無</a:t>
            </a: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→</a:t>
            </a:r>
            <a:endParaRPr lang="en-US" altLang="zh-TW" sz="3175" dirty="0">
              <a:solidFill>
                <a:prstClr val="black"/>
              </a:solidFill>
              <a:ea typeface="微軟正黑體" pitchFamily="34" charset="-120"/>
            </a:endParaRPr>
          </a:p>
          <a:p>
            <a:pPr marL="414680" indent="-414680" algn="just">
              <a:lnSpc>
                <a:spcPct val="150000"/>
              </a:lnSpc>
              <a:spcBef>
                <a:spcPts val="816"/>
              </a:spcBef>
              <a:defRPr/>
            </a:pP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　</a:t>
            </a:r>
            <a:r>
              <a:rPr lang="en-US" altLang="zh-TW" sz="3175" dirty="0">
                <a:solidFill>
                  <a:prstClr val="black"/>
                </a:solidFill>
                <a:ea typeface="微軟正黑體" pitchFamily="34" charset="-120"/>
              </a:rPr>
              <a:t>V</a:t>
            </a:r>
            <a:r>
              <a:rPr lang="zh-TW" altLang="en-US" sz="3175" u="sng" dirty="0">
                <a:solidFill>
                  <a:prstClr val="black"/>
                </a:solidFill>
                <a:ea typeface="微軟正黑體" pitchFamily="34" charset="-120"/>
              </a:rPr>
              <a:t>為視力不佳者啟用螢幕閱讀程式裝置的文字協助工具</a:t>
            </a: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→</a:t>
            </a:r>
            <a:endParaRPr lang="en-US" altLang="zh-TW" sz="3175" dirty="0">
              <a:solidFill>
                <a:prstClr val="black"/>
              </a:solidFill>
              <a:ea typeface="微軟正黑體" pitchFamily="34" charset="-120"/>
            </a:endParaRPr>
          </a:p>
          <a:p>
            <a:pPr marL="414680" indent="-414680" algn="just">
              <a:lnSpc>
                <a:spcPct val="150000"/>
              </a:lnSpc>
              <a:spcBef>
                <a:spcPts val="816"/>
              </a:spcBef>
              <a:defRPr/>
            </a:pPr>
            <a:r>
              <a:rPr lang="zh-TW" altLang="en-US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　</a:t>
            </a:r>
            <a:r>
              <a:rPr lang="zh-TW" altLang="en-US" sz="3175" u="sng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變更權限密碼</a:t>
            </a:r>
            <a:r>
              <a:rPr lang="zh-TW" altLang="en-US" sz="3175" dirty="0">
                <a:solidFill>
                  <a:prstClr val="black"/>
                </a:solidFill>
                <a:latin typeface="Calibri"/>
                <a:ea typeface="微軟正黑體" pitchFamily="34" charset="-120"/>
              </a:rPr>
              <a:t>（可自行輸入）</a:t>
            </a: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→</a:t>
            </a:r>
            <a:endParaRPr lang="en-US" altLang="zh-TW" sz="3175" dirty="0">
              <a:solidFill>
                <a:prstClr val="black"/>
              </a:solidFill>
              <a:ea typeface="微軟正黑體" pitchFamily="34" charset="-120"/>
            </a:endParaRPr>
          </a:p>
          <a:p>
            <a:pPr marL="414680" indent="-414680" algn="just">
              <a:lnSpc>
                <a:spcPct val="150000"/>
              </a:lnSpc>
              <a:spcBef>
                <a:spcPts val="816"/>
              </a:spcBef>
              <a:defRPr/>
            </a:pPr>
            <a:r>
              <a:rPr lang="zh-TW" altLang="en-US" sz="3175" dirty="0">
                <a:solidFill>
                  <a:prstClr val="black"/>
                </a:solidFill>
                <a:ea typeface="微軟正黑體" pitchFamily="34" charset="-120"/>
              </a:rPr>
              <a:t>　●</a:t>
            </a:r>
            <a:r>
              <a:rPr lang="zh-TW" altLang="en-US" sz="3175" u="sng" dirty="0">
                <a:solidFill>
                  <a:prstClr val="black"/>
                </a:solidFill>
                <a:ea typeface="微軟正黑體" pitchFamily="34" charset="-120"/>
              </a:rPr>
              <a:t>加密所有文件內容</a:t>
            </a:r>
            <a:endParaRPr lang="en-US" altLang="zh-TW" sz="3175" dirty="0">
              <a:solidFill>
                <a:prstClr val="black"/>
              </a:solidFill>
              <a:latin typeface="Calibri"/>
              <a:ea typeface="微軟正黑體" pitchFamily="34" charset="-120"/>
            </a:endParaRPr>
          </a:p>
          <a:p>
            <a:pPr marL="248808" indent="-248808" defTabSz="903091">
              <a:spcBef>
                <a:spcPct val="20000"/>
              </a:spcBef>
              <a:buClr>
                <a:srgbClr val="EC6C0F"/>
              </a:buClr>
              <a:defRPr/>
            </a:pPr>
            <a:endParaRPr lang="en-US" altLang="ja-JP" sz="3175" dirty="0">
              <a:latin typeface="Garamond" pitchFamily="18" charset="0"/>
              <a:ea typeface="華康新特明體(P)" pitchFamily="18" charset="-120"/>
            </a:endParaRPr>
          </a:p>
        </p:txBody>
      </p:sp>
      <p:sp>
        <p:nvSpPr>
          <p:cNvPr id="9" name="Rectangle 61">
            <a:extLst>
              <a:ext uri="{FF2B5EF4-FFF2-40B4-BE49-F238E27FC236}">
                <a16:creationId xmlns:a16="http://schemas.microsoft.com/office/drawing/2014/main" id="{6DA4F872-9EF7-4E02-A7FE-7A13F52BFDA2}"/>
              </a:ext>
            </a:extLst>
          </p:cNvPr>
          <p:cNvSpPr txBox="1">
            <a:spLocks noChangeArrowheads="1"/>
          </p:cNvSpPr>
          <p:nvPr/>
        </p:nvSpPr>
        <p:spPr>
          <a:xfrm>
            <a:off x="1246589" y="0"/>
            <a:ext cx="9698822" cy="1036691"/>
          </a:xfrm>
          <a:prstGeom prst="rect">
            <a:avLst/>
          </a:prstGeom>
          <a:solidFill>
            <a:srgbClr val="F3A632"/>
          </a:solidFill>
        </p:spPr>
        <p:txBody>
          <a:bodyPr vert="horz" lIns="90308" tIns="45155" rIns="90308" bIns="45155" rtlCol="0" anchor="ctr">
            <a:normAutofit/>
          </a:bodyPr>
          <a:lstStyle>
            <a:lvl1pPr>
              <a:spcBef>
                <a:spcPct val="0"/>
              </a:spcBef>
              <a:buNone/>
              <a:defRPr sz="4000" b="1"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3628" dirty="0"/>
              <a:t>　文件保護設定</a:t>
            </a:r>
            <a:endParaRPr lang="ja-JP" altLang="en-US" sz="3628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8A08F3F-AEDB-452C-BC78-B9EE52E2A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89CD-3961-442C-B398-9E85DEAD8A78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DE14B409-7B0F-4062-986C-4A3C5DD80749}"/>
              </a:ext>
            </a:extLst>
          </p:cNvPr>
          <p:cNvGrpSpPr/>
          <p:nvPr/>
        </p:nvGrpSpPr>
        <p:grpSpPr>
          <a:xfrm>
            <a:off x="6622094" y="682595"/>
            <a:ext cx="4223880" cy="2638182"/>
            <a:chOff x="5926743" y="752592"/>
            <a:chExt cx="4657023" cy="2908718"/>
          </a:xfrm>
        </p:grpSpPr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6798D4A1-18AA-4029-BF3E-75CCF6F520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6146"/>
            <a:stretch/>
          </p:blipFill>
          <p:spPr>
            <a:xfrm>
              <a:off x="6070267" y="752592"/>
              <a:ext cx="4513499" cy="2908718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</p:pic>
        <p:sp>
          <p:nvSpPr>
            <p:cNvPr id="6" name="橢圓 5"/>
            <p:cNvSpPr/>
            <p:nvPr/>
          </p:nvSpPr>
          <p:spPr>
            <a:xfrm>
              <a:off x="5949515" y="1008540"/>
              <a:ext cx="461962" cy="4270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33" dirty="0"/>
                <a:t>1</a:t>
              </a:r>
              <a:endParaRPr lang="zh-TW" altLang="en-US" sz="1633" dirty="0"/>
            </a:p>
          </p:txBody>
        </p:sp>
        <p:sp>
          <p:nvSpPr>
            <p:cNvPr id="7" name="橢圓 6"/>
            <p:cNvSpPr/>
            <p:nvPr/>
          </p:nvSpPr>
          <p:spPr>
            <a:xfrm>
              <a:off x="5926743" y="2287402"/>
              <a:ext cx="460375" cy="4270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33" dirty="0"/>
                <a:t>2</a:t>
              </a:r>
              <a:endParaRPr lang="zh-TW" altLang="en-US" sz="1633" dirty="0"/>
            </a:p>
          </p:txBody>
        </p:sp>
        <p:sp>
          <p:nvSpPr>
            <p:cNvPr id="13" name="矩形: 圓角 12">
              <a:extLst>
                <a:ext uri="{FF2B5EF4-FFF2-40B4-BE49-F238E27FC236}">
                  <a16:creationId xmlns:a16="http://schemas.microsoft.com/office/drawing/2014/main" id="{452D65B8-3DD6-4B3F-8315-424DA454A6FA}"/>
                </a:ext>
              </a:extLst>
            </p:cNvPr>
            <p:cNvSpPr/>
            <p:nvPr/>
          </p:nvSpPr>
          <p:spPr>
            <a:xfrm>
              <a:off x="6507586" y="1060184"/>
              <a:ext cx="451045" cy="29664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  <p:sp>
          <p:nvSpPr>
            <p:cNvPr id="14" name="矩形: 圓角 13">
              <a:extLst>
                <a:ext uri="{FF2B5EF4-FFF2-40B4-BE49-F238E27FC236}">
                  <a16:creationId xmlns:a16="http://schemas.microsoft.com/office/drawing/2014/main" id="{EC9F4892-9326-403D-A63B-A04B94747AEB}"/>
                </a:ext>
              </a:extLst>
            </p:cNvPr>
            <p:cNvSpPr/>
            <p:nvPr/>
          </p:nvSpPr>
          <p:spPr>
            <a:xfrm>
              <a:off x="6496752" y="2268463"/>
              <a:ext cx="993546" cy="110026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7" name="圖片 16">
            <a:extLst>
              <a:ext uri="{FF2B5EF4-FFF2-40B4-BE49-F238E27FC236}">
                <a16:creationId xmlns:a16="http://schemas.microsoft.com/office/drawing/2014/main" id="{E80B47FE-2052-4E8D-A52C-93FB301483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410"/>
          <a:stretch/>
        </p:blipFill>
        <p:spPr>
          <a:xfrm>
            <a:off x="6769768" y="3493244"/>
            <a:ext cx="4058709" cy="2555798"/>
          </a:xfrm>
          <a:prstGeom prst="rect">
            <a:avLst/>
          </a:prstGeom>
          <a:ln>
            <a:solidFill>
              <a:schemeClr val="accent6"/>
            </a:solidFill>
          </a:ln>
        </p:spPr>
      </p:pic>
      <p:grpSp>
        <p:nvGrpSpPr>
          <p:cNvPr id="35" name="群組 34">
            <a:extLst>
              <a:ext uri="{FF2B5EF4-FFF2-40B4-BE49-F238E27FC236}">
                <a16:creationId xmlns:a16="http://schemas.microsoft.com/office/drawing/2014/main" id="{6F4CE83C-0C8A-4504-88B0-F2C59C9ED660}"/>
              </a:ext>
            </a:extLst>
          </p:cNvPr>
          <p:cNvGrpSpPr/>
          <p:nvPr/>
        </p:nvGrpSpPr>
        <p:grpSpPr>
          <a:xfrm>
            <a:off x="5913432" y="5473114"/>
            <a:ext cx="4531951" cy="1297934"/>
            <a:chOff x="5145410" y="6034361"/>
            <a:chExt cx="4996686" cy="1431032"/>
          </a:xfrm>
        </p:grpSpPr>
        <p:pic>
          <p:nvPicPr>
            <p:cNvPr id="20" name="圖片 19">
              <a:extLst>
                <a:ext uri="{FF2B5EF4-FFF2-40B4-BE49-F238E27FC236}">
                  <a16:creationId xmlns:a16="http://schemas.microsoft.com/office/drawing/2014/main" id="{A3AE3B1D-2AE7-4FC9-8403-64E2631E5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45410" y="6034361"/>
              <a:ext cx="4996686" cy="1431032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</p:pic>
        <p:sp>
          <p:nvSpPr>
            <p:cNvPr id="23" name="橢圓 22">
              <a:extLst>
                <a:ext uri="{FF2B5EF4-FFF2-40B4-BE49-F238E27FC236}">
                  <a16:creationId xmlns:a16="http://schemas.microsoft.com/office/drawing/2014/main" id="{95334B0C-C165-4E97-A761-7A6F635DFBC3}"/>
                </a:ext>
              </a:extLst>
            </p:cNvPr>
            <p:cNvSpPr/>
            <p:nvPr/>
          </p:nvSpPr>
          <p:spPr>
            <a:xfrm>
              <a:off x="7646528" y="6961502"/>
              <a:ext cx="460375" cy="4270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33" dirty="0"/>
                <a:t>4</a:t>
              </a:r>
              <a:endParaRPr lang="zh-TW" altLang="en-US" sz="1633" dirty="0"/>
            </a:p>
          </p:txBody>
        </p:sp>
        <p:sp>
          <p:nvSpPr>
            <p:cNvPr id="24" name="矩形: 圓角 23">
              <a:extLst>
                <a:ext uri="{FF2B5EF4-FFF2-40B4-BE49-F238E27FC236}">
                  <a16:creationId xmlns:a16="http://schemas.microsoft.com/office/drawing/2014/main" id="{2A53B64F-DCB0-465C-92B8-4DB326AF95A8}"/>
                </a:ext>
              </a:extLst>
            </p:cNvPr>
            <p:cNvSpPr/>
            <p:nvPr/>
          </p:nvSpPr>
          <p:spPr>
            <a:xfrm>
              <a:off x="8188440" y="7018553"/>
              <a:ext cx="966857" cy="358937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2FD91F32-818F-4575-B1F8-A2DC8445E63E}"/>
              </a:ext>
            </a:extLst>
          </p:cNvPr>
          <p:cNvGrpSpPr/>
          <p:nvPr/>
        </p:nvGrpSpPr>
        <p:grpSpPr>
          <a:xfrm>
            <a:off x="8640015" y="4306590"/>
            <a:ext cx="1745320" cy="1279973"/>
            <a:chOff x="8151594" y="4985714"/>
            <a:chExt cx="1924296" cy="1411230"/>
          </a:xfrm>
        </p:grpSpPr>
        <p:sp>
          <p:nvSpPr>
            <p:cNvPr id="8" name="橢圓 7"/>
            <p:cNvSpPr/>
            <p:nvPr/>
          </p:nvSpPr>
          <p:spPr>
            <a:xfrm>
              <a:off x="8151594" y="5013595"/>
              <a:ext cx="460375" cy="4270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33" dirty="0"/>
                <a:t>3</a:t>
              </a:r>
              <a:endParaRPr lang="zh-TW" altLang="en-US" sz="1633" dirty="0"/>
            </a:p>
          </p:txBody>
        </p:sp>
        <p:sp>
          <p:nvSpPr>
            <p:cNvPr id="18" name="矩形: 圓角 17">
              <a:extLst>
                <a:ext uri="{FF2B5EF4-FFF2-40B4-BE49-F238E27FC236}">
                  <a16:creationId xmlns:a16="http://schemas.microsoft.com/office/drawing/2014/main" id="{B0C0A957-F3AE-4E0C-9B4A-FBA3FBB3BD83}"/>
                </a:ext>
              </a:extLst>
            </p:cNvPr>
            <p:cNvSpPr/>
            <p:nvPr/>
          </p:nvSpPr>
          <p:spPr>
            <a:xfrm>
              <a:off x="8700091" y="4985714"/>
              <a:ext cx="1375799" cy="427037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直線單箭頭接點 25">
              <a:extLst>
                <a:ext uri="{FF2B5EF4-FFF2-40B4-BE49-F238E27FC236}">
                  <a16:creationId xmlns:a16="http://schemas.microsoft.com/office/drawing/2014/main" id="{5C134327-F84F-4429-B824-4EC45C3D085F}"/>
                </a:ext>
              </a:extLst>
            </p:cNvPr>
            <p:cNvCxnSpPr>
              <a:cxnSpLocks/>
              <a:stCxn id="18" idx="2"/>
            </p:cNvCxnSpPr>
            <p:nvPr/>
          </p:nvCxnSpPr>
          <p:spPr>
            <a:xfrm flipH="1">
              <a:off x="8963921" y="5412751"/>
              <a:ext cx="424070" cy="98419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05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1">
            <a:extLst>
              <a:ext uri="{FF2B5EF4-FFF2-40B4-BE49-F238E27FC236}">
                <a16:creationId xmlns:a16="http://schemas.microsoft.com/office/drawing/2014/main" id="{388D6316-85F6-4A9F-8AE7-F4261BC53BB5}"/>
              </a:ext>
            </a:extLst>
          </p:cNvPr>
          <p:cNvSpPr txBox="1">
            <a:spLocks noChangeArrowheads="1"/>
          </p:cNvSpPr>
          <p:nvPr/>
        </p:nvSpPr>
        <p:spPr>
          <a:xfrm>
            <a:off x="1246589" y="0"/>
            <a:ext cx="9698822" cy="1036691"/>
          </a:xfrm>
          <a:prstGeom prst="rect">
            <a:avLst/>
          </a:prstGeom>
          <a:solidFill>
            <a:srgbClr val="F3A632"/>
          </a:solidFill>
        </p:spPr>
        <p:txBody>
          <a:bodyPr vert="horz" lIns="90308" tIns="45155" rIns="90308" bIns="45155" rtlCol="0" anchor="ctr">
            <a:normAutofit/>
          </a:bodyPr>
          <a:lstStyle>
            <a:lvl1pPr>
              <a:spcBef>
                <a:spcPct val="0"/>
              </a:spcBef>
              <a:buNone/>
              <a:defRPr sz="4000" b="1"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3628" dirty="0"/>
              <a:t>　文件保護設定</a:t>
            </a:r>
            <a:endParaRPr lang="ja-JP" altLang="en-US" sz="3628" dirty="0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379FE21F-EFFE-42BD-A84A-49A2A099C6D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1674786" y="1766062"/>
            <a:ext cx="5035101" cy="4506727"/>
          </a:xfrm>
          <a:ln>
            <a:solidFill>
              <a:schemeClr val="accent6"/>
            </a:solidFill>
          </a:ln>
        </p:spPr>
      </p:pic>
      <p:pic>
        <p:nvPicPr>
          <p:cNvPr id="29" name="圖片 28">
            <a:extLst>
              <a:ext uri="{FF2B5EF4-FFF2-40B4-BE49-F238E27FC236}">
                <a16:creationId xmlns:a16="http://schemas.microsoft.com/office/drawing/2014/main" id="{F267706D-CE1D-4822-955B-555D32237D6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6000" b="2290"/>
          <a:stretch/>
        </p:blipFill>
        <p:spPr>
          <a:xfrm>
            <a:off x="6862891" y="798477"/>
            <a:ext cx="3930735" cy="5483991"/>
          </a:xfrm>
          <a:prstGeom prst="rect">
            <a:avLst/>
          </a:prstGeom>
          <a:ln>
            <a:solidFill>
              <a:schemeClr val="accent6"/>
            </a:solidFill>
          </a:ln>
        </p:spPr>
      </p:pic>
      <p:grpSp>
        <p:nvGrpSpPr>
          <p:cNvPr id="33" name="群組 32">
            <a:extLst>
              <a:ext uri="{FF2B5EF4-FFF2-40B4-BE49-F238E27FC236}">
                <a16:creationId xmlns:a16="http://schemas.microsoft.com/office/drawing/2014/main" id="{3D044629-A49B-4A71-AFF4-67DB9CAC9749}"/>
              </a:ext>
            </a:extLst>
          </p:cNvPr>
          <p:cNvGrpSpPr/>
          <p:nvPr/>
        </p:nvGrpSpPr>
        <p:grpSpPr>
          <a:xfrm>
            <a:off x="3864717" y="1083204"/>
            <a:ext cx="2612425" cy="1306213"/>
            <a:chOff x="3016126" y="253502"/>
            <a:chExt cx="2880320" cy="1440160"/>
          </a:xfrm>
        </p:grpSpPr>
        <p:sp>
          <p:nvSpPr>
            <p:cNvPr id="13" name="橢圓形圖說文字 12"/>
            <p:cNvSpPr/>
            <p:nvPr/>
          </p:nvSpPr>
          <p:spPr>
            <a:xfrm>
              <a:off x="3016126" y="253502"/>
              <a:ext cx="2880320" cy="1440160"/>
            </a:xfrm>
            <a:prstGeom prst="wedgeEllipseCallout">
              <a:avLst>
                <a:gd name="adj1" fmla="val -36926"/>
                <a:gd name="adj2" fmla="val 54228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127916" y="465750"/>
              <a:ext cx="2656737" cy="932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33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！注意！</a:t>
              </a:r>
              <a:r>
                <a:rPr lang="en-US" altLang="zh-TW" sz="1633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/>
              </a:r>
              <a:br>
                <a:rPr lang="en-US" altLang="zh-TW" sz="1633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zh-TW" altLang="en-US" sz="1633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請勿勾選</a:t>
              </a:r>
              <a:endParaRPr lang="en-US" altLang="zh-TW" sz="1633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1633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要求密碼來開啟文件</a:t>
              </a:r>
            </a:p>
          </p:txBody>
        </p:sp>
      </p:grpSp>
      <p:sp>
        <p:nvSpPr>
          <p:cNvPr id="20" name="橢圓 19"/>
          <p:cNvSpPr/>
          <p:nvPr/>
        </p:nvSpPr>
        <p:spPr>
          <a:xfrm>
            <a:off x="6862891" y="1074326"/>
            <a:ext cx="417556" cy="387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633" dirty="0"/>
              <a:t>8</a:t>
            </a:r>
            <a:endParaRPr lang="zh-TW" altLang="en-US" sz="1633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34E0B3E-EBB6-4243-976D-C573624E5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89CD-3961-442C-B398-9E85DEAD8A78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59991B33-AB18-4834-ADFA-694A72A7CEDE}"/>
              </a:ext>
            </a:extLst>
          </p:cNvPr>
          <p:cNvGrpSpPr/>
          <p:nvPr/>
        </p:nvGrpSpPr>
        <p:grpSpPr>
          <a:xfrm>
            <a:off x="1322157" y="3065629"/>
            <a:ext cx="4807109" cy="1556779"/>
            <a:chOff x="114147" y="2550560"/>
            <a:chExt cx="5300060" cy="1716421"/>
          </a:xfrm>
        </p:grpSpPr>
        <p:sp>
          <p:nvSpPr>
            <p:cNvPr id="11" name="文字方塊 10"/>
            <p:cNvSpPr txBox="1"/>
            <p:nvPr/>
          </p:nvSpPr>
          <p:spPr>
            <a:xfrm>
              <a:off x="2419408" y="3845056"/>
              <a:ext cx="1656832" cy="37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33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（可自訂密碼）</a:t>
              </a:r>
            </a:p>
          </p:txBody>
        </p:sp>
        <p:sp>
          <p:nvSpPr>
            <p:cNvPr id="17" name="橢圓 16"/>
            <p:cNvSpPr/>
            <p:nvPr/>
          </p:nvSpPr>
          <p:spPr>
            <a:xfrm>
              <a:off x="114147" y="2672024"/>
              <a:ext cx="460375" cy="4270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33" dirty="0"/>
                <a:t>5</a:t>
              </a:r>
              <a:endParaRPr lang="zh-TW" altLang="en-US" sz="1633" dirty="0"/>
            </a:p>
          </p:txBody>
        </p:sp>
        <p:sp>
          <p:nvSpPr>
            <p:cNvPr id="22" name="矩形: 圓角 21">
              <a:extLst>
                <a:ext uri="{FF2B5EF4-FFF2-40B4-BE49-F238E27FC236}">
                  <a16:creationId xmlns:a16="http://schemas.microsoft.com/office/drawing/2014/main" id="{7801A3AB-DC23-4C42-8869-93EFAD954460}"/>
                </a:ext>
              </a:extLst>
            </p:cNvPr>
            <p:cNvSpPr/>
            <p:nvPr/>
          </p:nvSpPr>
          <p:spPr>
            <a:xfrm>
              <a:off x="651067" y="2550560"/>
              <a:ext cx="4763140" cy="1716421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0D86F793-BCA3-4C6A-9CDB-12949B176313}"/>
              </a:ext>
            </a:extLst>
          </p:cNvPr>
          <p:cNvGrpSpPr/>
          <p:nvPr/>
        </p:nvGrpSpPr>
        <p:grpSpPr>
          <a:xfrm>
            <a:off x="1310436" y="4981979"/>
            <a:ext cx="1605572" cy="387319"/>
            <a:chOff x="125298" y="4662073"/>
            <a:chExt cx="1770217" cy="427037"/>
          </a:xfrm>
        </p:grpSpPr>
        <p:sp>
          <p:nvSpPr>
            <p:cNvPr id="18" name="橢圓 17"/>
            <p:cNvSpPr/>
            <p:nvPr/>
          </p:nvSpPr>
          <p:spPr>
            <a:xfrm>
              <a:off x="125298" y="4662073"/>
              <a:ext cx="460375" cy="4270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33" dirty="0"/>
                <a:t>6</a:t>
              </a:r>
              <a:endParaRPr lang="zh-TW" altLang="en-US" sz="1633" dirty="0"/>
            </a:p>
          </p:txBody>
        </p:sp>
        <p:sp>
          <p:nvSpPr>
            <p:cNvPr id="23" name="矩形: 圓角 22">
              <a:extLst>
                <a:ext uri="{FF2B5EF4-FFF2-40B4-BE49-F238E27FC236}">
                  <a16:creationId xmlns:a16="http://schemas.microsoft.com/office/drawing/2014/main" id="{4E9B3712-A10D-49B1-8037-D270F934E686}"/>
                </a:ext>
              </a:extLst>
            </p:cNvPr>
            <p:cNvSpPr/>
            <p:nvPr/>
          </p:nvSpPr>
          <p:spPr>
            <a:xfrm>
              <a:off x="684521" y="4708457"/>
              <a:ext cx="1210994" cy="279911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928219FF-54F4-494D-A560-8FB8B2AA5DF1}"/>
              </a:ext>
            </a:extLst>
          </p:cNvPr>
          <p:cNvGrpSpPr/>
          <p:nvPr/>
        </p:nvGrpSpPr>
        <p:grpSpPr>
          <a:xfrm>
            <a:off x="4508317" y="5876645"/>
            <a:ext cx="1328100" cy="387319"/>
            <a:chOff x="3564150" y="5654242"/>
            <a:chExt cx="1464292" cy="427037"/>
          </a:xfrm>
        </p:grpSpPr>
        <p:sp>
          <p:nvSpPr>
            <p:cNvPr id="19" name="橢圓 18"/>
            <p:cNvSpPr/>
            <p:nvPr/>
          </p:nvSpPr>
          <p:spPr>
            <a:xfrm>
              <a:off x="3564150" y="5654242"/>
              <a:ext cx="460375" cy="4270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33" dirty="0"/>
                <a:t>7</a:t>
              </a:r>
              <a:endParaRPr lang="zh-TW" altLang="en-US" sz="1633" dirty="0"/>
            </a:p>
          </p:txBody>
        </p:sp>
        <p:sp>
          <p:nvSpPr>
            <p:cNvPr id="24" name="矩形: 圓角 23">
              <a:extLst>
                <a:ext uri="{FF2B5EF4-FFF2-40B4-BE49-F238E27FC236}">
                  <a16:creationId xmlns:a16="http://schemas.microsoft.com/office/drawing/2014/main" id="{74CE47B9-0A01-4C4C-83EF-DB5DDC4C1934}"/>
                </a:ext>
              </a:extLst>
            </p:cNvPr>
            <p:cNvSpPr/>
            <p:nvPr/>
          </p:nvSpPr>
          <p:spPr>
            <a:xfrm>
              <a:off x="4093204" y="5717532"/>
              <a:ext cx="935238" cy="291026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33" dirty="0">
                <a:solidFill>
                  <a:srgbClr val="FF0000"/>
                </a:solidFill>
              </a:endParaRPr>
            </a:p>
          </p:txBody>
        </p:sp>
      </p:grpSp>
      <p:sp>
        <p:nvSpPr>
          <p:cNvPr id="26" name="十字形 25">
            <a:extLst>
              <a:ext uri="{FF2B5EF4-FFF2-40B4-BE49-F238E27FC236}">
                <a16:creationId xmlns:a16="http://schemas.microsoft.com/office/drawing/2014/main" id="{C3379C11-A216-4B2E-A355-9E5AA27A6446}"/>
              </a:ext>
            </a:extLst>
          </p:cNvPr>
          <p:cNvSpPr/>
          <p:nvPr/>
        </p:nvSpPr>
        <p:spPr>
          <a:xfrm rot="18896317">
            <a:off x="3603750" y="2297790"/>
            <a:ext cx="547671" cy="566737"/>
          </a:xfrm>
          <a:prstGeom prst="plus">
            <a:avLst>
              <a:gd name="adj" fmla="val 4106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33" dirty="0">
              <a:solidFill>
                <a:srgbClr val="FF0000"/>
              </a:solidFill>
            </a:endParaRPr>
          </a:p>
        </p:txBody>
      </p:sp>
      <p:sp>
        <p:nvSpPr>
          <p:cNvPr id="28" name="十字形 27">
            <a:extLst>
              <a:ext uri="{FF2B5EF4-FFF2-40B4-BE49-F238E27FC236}">
                <a16:creationId xmlns:a16="http://schemas.microsoft.com/office/drawing/2014/main" id="{4F39FE91-D940-4C8E-BCEA-02B996EC770B}"/>
              </a:ext>
            </a:extLst>
          </p:cNvPr>
          <p:cNvSpPr>
            <a:spLocks noChangeAspect="1"/>
          </p:cNvSpPr>
          <p:nvPr/>
        </p:nvSpPr>
        <p:spPr>
          <a:xfrm rot="18896317">
            <a:off x="1833763" y="2194574"/>
            <a:ext cx="273836" cy="283369"/>
          </a:xfrm>
          <a:prstGeom prst="plus">
            <a:avLst>
              <a:gd name="adj" fmla="val 4106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33" dirty="0">
              <a:solidFill>
                <a:srgbClr val="FF0000"/>
              </a:solidFill>
            </a:endParaRPr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69F89F14-8592-494D-A101-5FB9D192CABF}"/>
              </a:ext>
            </a:extLst>
          </p:cNvPr>
          <p:cNvSpPr/>
          <p:nvPr/>
        </p:nvSpPr>
        <p:spPr>
          <a:xfrm>
            <a:off x="6862892" y="1520720"/>
            <a:ext cx="417556" cy="43118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33" dirty="0">
              <a:solidFill>
                <a:srgbClr val="FF0000"/>
              </a:solidFill>
            </a:endParaRPr>
          </a:p>
        </p:txBody>
      </p:sp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52A5B33F-6387-4F09-89A3-8357552E7970}"/>
              </a:ext>
            </a:extLst>
          </p:cNvPr>
          <p:cNvSpPr/>
          <p:nvPr/>
        </p:nvSpPr>
        <p:spPr>
          <a:xfrm>
            <a:off x="6910731" y="828983"/>
            <a:ext cx="2456065" cy="20770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33" dirty="0">
              <a:solidFill>
                <a:srgbClr val="FF0000"/>
              </a:solidFill>
            </a:endParaRPr>
          </a:p>
        </p:txBody>
      </p:sp>
      <p:sp>
        <p:nvSpPr>
          <p:cNvPr id="30" name="想法泡泡: 雲朵 29">
            <a:extLst>
              <a:ext uri="{FF2B5EF4-FFF2-40B4-BE49-F238E27FC236}">
                <a16:creationId xmlns:a16="http://schemas.microsoft.com/office/drawing/2014/main" id="{6F689064-8230-4766-BA95-733A371479DC}"/>
              </a:ext>
            </a:extLst>
          </p:cNvPr>
          <p:cNvSpPr/>
          <p:nvPr/>
        </p:nvSpPr>
        <p:spPr>
          <a:xfrm>
            <a:off x="6978165" y="2206418"/>
            <a:ext cx="3101785" cy="1356697"/>
          </a:xfrm>
          <a:prstGeom prst="cloudCallout">
            <a:avLst>
              <a:gd name="adj1" fmla="val -32766"/>
              <a:gd name="adj2" fmla="val -63926"/>
            </a:avLst>
          </a:prstGeom>
          <a:solidFill>
            <a:srgbClr val="FBDEB3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33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設定完成，請記得點選「存檔」喔！</a:t>
            </a:r>
          </a:p>
        </p:txBody>
      </p:sp>
    </p:spTree>
    <p:extLst>
      <p:ext uri="{BB962C8B-B14F-4D97-AF65-F5344CB8AC3E}">
        <p14:creationId xmlns:p14="http://schemas.microsoft.com/office/powerpoint/2010/main" val="21253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寬螢幕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游ゴシック</vt:lpstr>
      <vt:lpstr>華康新特明體(P)</vt:lpstr>
      <vt:lpstr>微軟正黑體</vt:lpstr>
      <vt:lpstr>新細明體</vt:lpstr>
      <vt:lpstr>Arial</vt:lpstr>
      <vt:lpstr>Calibri</vt:lpstr>
      <vt:lpstr>Calibri Light</vt:lpstr>
      <vt:lpstr>Garamond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</cp:revision>
  <dcterms:created xsi:type="dcterms:W3CDTF">2021-12-01T05:47:32Z</dcterms:created>
  <dcterms:modified xsi:type="dcterms:W3CDTF">2021-12-01T05:48:15Z</dcterms:modified>
</cp:coreProperties>
</file>